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62" r:id="rId4"/>
    <p:sldId id="258" r:id="rId5"/>
    <p:sldId id="259" r:id="rId6"/>
    <p:sldId id="263" r:id="rId7"/>
    <p:sldId id="270" r:id="rId8"/>
    <p:sldId id="272" r:id="rId9"/>
    <p:sldId id="267" r:id="rId10"/>
    <p:sldId id="266" r:id="rId11"/>
    <p:sldId id="269" r:id="rId12"/>
    <p:sldId id="268" r:id="rId13"/>
    <p:sldId id="271" r:id="rId14"/>
    <p:sldId id="260" r:id="rId15"/>
    <p:sldId id="26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4964" autoAdjust="0"/>
  </p:normalViewPr>
  <p:slideViewPr>
    <p:cSldViewPr snapToGrid="0">
      <p:cViewPr varScale="1">
        <p:scale>
          <a:sx n="61" d="100"/>
          <a:sy n="61" d="100"/>
        </p:scale>
        <p:origin x="1776" y="6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g>
</file>

<file path=ppt/media/image10.jpeg>
</file>

<file path=ppt/media/image11.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7F2BF-C73B-4429-AE41-39ACA49DA339}" type="datetimeFigureOut">
              <a:rPr lang="en-GB" smtClean="0"/>
              <a:t>20/12/2023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7E909-812B-4AC5-83BB-B13A3B10630E}" type="slidenum">
              <a:rPr lang="en-GB" smtClean="0"/>
              <a:t>‹#›</a:t>
            </a:fld>
            <a:endParaRPr lang="en-GB"/>
          </a:p>
        </p:txBody>
      </p:sp>
    </p:spTree>
    <p:extLst>
      <p:ext uri="{BB962C8B-B14F-4D97-AF65-F5344CB8AC3E}">
        <p14:creationId xmlns:p14="http://schemas.microsoft.com/office/powerpoint/2010/main" val="3371469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41414"/>
                </a:solidFill>
                <a:effectLst/>
                <a:latin typeface="ReithSans"/>
              </a:rPr>
              <a:t>Good afternoon everyone,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141414"/>
              </a:solidFill>
              <a:effectLst/>
              <a:latin typeface="ReithSans"/>
            </a:endParaRPr>
          </a:p>
          <a:p>
            <a:r>
              <a:rPr lang="en-GB" dirty="0"/>
              <a:t>In this talk, I am going to give an overview of the APT groups that have been linked to North Korea, especially the Lazarus cluster, as well as a breakdown of past campaigns and operations attributed to the group, and a slightly more detailed overview of two recent campaigns, </a:t>
            </a:r>
            <a:r>
              <a:rPr lang="en-GB" dirty="0" err="1"/>
              <a:t>RustBucket</a:t>
            </a:r>
            <a:r>
              <a:rPr lang="en-GB" dirty="0"/>
              <a:t> and KANDYKORN.</a:t>
            </a:r>
          </a:p>
        </p:txBody>
      </p:sp>
      <p:sp>
        <p:nvSpPr>
          <p:cNvPr id="4" name="Slide Number Placeholder 3"/>
          <p:cNvSpPr>
            <a:spLocks noGrp="1"/>
          </p:cNvSpPr>
          <p:nvPr>
            <p:ph type="sldNum" sz="quarter" idx="5"/>
          </p:nvPr>
        </p:nvSpPr>
        <p:spPr/>
        <p:txBody>
          <a:bodyPr/>
          <a:lstStyle/>
          <a:p>
            <a:fld id="{30D7E909-812B-4AC5-83BB-B13A3B10630E}" type="slidenum">
              <a:rPr lang="en-GB" smtClean="0"/>
              <a:t>1</a:t>
            </a:fld>
            <a:endParaRPr lang="en-GB"/>
          </a:p>
        </p:txBody>
      </p:sp>
    </p:spTree>
    <p:extLst>
      <p:ext uri="{BB962C8B-B14F-4D97-AF65-F5344CB8AC3E}">
        <p14:creationId xmlns:p14="http://schemas.microsoft.com/office/powerpoint/2010/main" val="34168773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original Elastic labs report contains a detailed analysis of the execution flow, as well as known indicator of compromise. The report is also included in the references section in case anyone would like to read a more detailed description of the execution flow.</a:t>
            </a:r>
          </a:p>
          <a:p>
            <a:endParaRPr lang="en-GB" dirty="0"/>
          </a:p>
          <a:p>
            <a:r>
              <a:rPr lang="en-GB" dirty="0"/>
              <a:t>Ref: https://www.elastic.co/security-labs/elastic-catches-dprk-passing-out-kandykorn</a:t>
            </a:r>
          </a:p>
        </p:txBody>
      </p:sp>
      <p:sp>
        <p:nvSpPr>
          <p:cNvPr id="4" name="Slide Number Placeholder 3"/>
          <p:cNvSpPr>
            <a:spLocks noGrp="1"/>
          </p:cNvSpPr>
          <p:nvPr>
            <p:ph type="sldNum" sz="quarter" idx="5"/>
          </p:nvPr>
        </p:nvSpPr>
        <p:spPr/>
        <p:txBody>
          <a:bodyPr/>
          <a:lstStyle/>
          <a:p>
            <a:fld id="{30D7E909-812B-4AC5-83BB-B13A3B10630E}" type="slidenum">
              <a:rPr lang="en-GB" smtClean="0"/>
              <a:t>10</a:t>
            </a:fld>
            <a:endParaRPr lang="en-GB"/>
          </a:p>
        </p:txBody>
      </p:sp>
    </p:spTree>
    <p:extLst>
      <p:ext uri="{BB962C8B-B14F-4D97-AF65-F5344CB8AC3E}">
        <p14:creationId xmlns:p14="http://schemas.microsoft.com/office/powerpoint/2010/main" val="4075687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Elastic Security’s report on the KANDYKORN macOS malware variant also includes a Diamond model diagram to describe the high-level relationships between the known KANDYKORN incidents. </a:t>
            </a:r>
          </a:p>
          <a:p>
            <a:endParaRPr lang="en-GB" dirty="0"/>
          </a:p>
          <a:p>
            <a:endParaRPr lang="en-GB" dirty="0"/>
          </a:p>
          <a:p>
            <a:r>
              <a:rPr lang="en-GB" dirty="0"/>
              <a:t>Ref: https://www.elastic.co/security-labs/elastic-catches-dprk-passing-out-kandykorn</a:t>
            </a:r>
          </a:p>
        </p:txBody>
      </p:sp>
      <p:sp>
        <p:nvSpPr>
          <p:cNvPr id="4" name="Slide Number Placeholder 3"/>
          <p:cNvSpPr>
            <a:spLocks noGrp="1"/>
          </p:cNvSpPr>
          <p:nvPr>
            <p:ph type="sldNum" sz="quarter" idx="5"/>
          </p:nvPr>
        </p:nvSpPr>
        <p:spPr/>
        <p:txBody>
          <a:bodyPr/>
          <a:lstStyle/>
          <a:p>
            <a:fld id="{30D7E909-812B-4AC5-83BB-B13A3B10630E}" type="slidenum">
              <a:rPr lang="en-GB" smtClean="0"/>
              <a:t>11</a:t>
            </a:fld>
            <a:endParaRPr lang="en-GB"/>
          </a:p>
        </p:txBody>
      </p:sp>
    </p:spTree>
    <p:extLst>
      <p:ext uri="{BB962C8B-B14F-4D97-AF65-F5344CB8AC3E}">
        <p14:creationId xmlns:p14="http://schemas.microsoft.com/office/powerpoint/2010/main" val="35086484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a recent report, published by on 27</a:t>
            </a:r>
            <a:r>
              <a:rPr lang="en-GB" baseline="30000" dirty="0"/>
              <a:t>th</a:t>
            </a:r>
            <a:r>
              <a:rPr lang="en-GB" dirty="0"/>
              <a:t> November, Sentinel One researchers have identified a campaign where the threat actors are now adopting a ‘mic and match’ approach, using the </a:t>
            </a:r>
            <a:r>
              <a:rPr lang="en-GB" dirty="0" err="1"/>
              <a:t>RustBucket</a:t>
            </a:r>
            <a:r>
              <a:rPr lang="en-GB" dirty="0"/>
              <a:t> </a:t>
            </a:r>
            <a:r>
              <a:rPr lang="en-GB" dirty="0" err="1"/>
              <a:t>SwiftLoader</a:t>
            </a:r>
            <a:r>
              <a:rPr lang="en-GB" dirty="0"/>
              <a:t> dropper to deliver KANDYKORN payloads. </a:t>
            </a:r>
          </a:p>
          <a:p>
            <a:r>
              <a:rPr lang="en-GB" dirty="0"/>
              <a:t>Although it is appears to still be relatively early days for the use of this mixed </a:t>
            </a:r>
            <a:r>
              <a:rPr lang="en-GB" dirty="0" err="1"/>
              <a:t>RustBucket</a:t>
            </a:r>
            <a:r>
              <a:rPr lang="en-GB" dirty="0"/>
              <a:t>/KANDYKORN infection chain, it should enable the identification of new indicators and a greater understanding of both execution flows. </a:t>
            </a:r>
          </a:p>
          <a:p>
            <a:r>
              <a:rPr lang="en-GB" dirty="0"/>
              <a:t>The </a:t>
            </a:r>
            <a:r>
              <a:rPr lang="en-GB" dirty="0" err="1"/>
              <a:t>SentinelOne</a:t>
            </a:r>
            <a:r>
              <a:rPr lang="en-GB" dirty="0"/>
              <a:t> report containing the known indicators of this combined campaign or variant is also listed in the references section at the end of the slide deck. </a:t>
            </a:r>
          </a:p>
          <a:p>
            <a:endParaRPr lang="en-GB" dirty="0"/>
          </a:p>
          <a:p>
            <a:endParaRPr lang="en-GB" dirty="0"/>
          </a:p>
          <a:p>
            <a:r>
              <a:rPr lang="en-GB" dirty="0"/>
              <a:t>Ref: https://thehackernews.com/2023/11/n-korean-hackers-mixing-and-matching.html</a:t>
            </a:r>
          </a:p>
          <a:p>
            <a:r>
              <a:rPr lang="en-GB" dirty="0"/>
              <a:t>Ref: https://www.sentinelone.com/blog/dprk-crypto-theft-macos-rustbucket-droppers-pivot-to-deliver-kandykorn-payloads/</a:t>
            </a:r>
          </a:p>
          <a:p>
            <a:endParaRPr lang="en-GB" dirty="0"/>
          </a:p>
        </p:txBody>
      </p:sp>
      <p:sp>
        <p:nvSpPr>
          <p:cNvPr id="4" name="Slide Number Placeholder 3"/>
          <p:cNvSpPr>
            <a:spLocks noGrp="1"/>
          </p:cNvSpPr>
          <p:nvPr>
            <p:ph type="sldNum" sz="quarter" idx="5"/>
          </p:nvPr>
        </p:nvSpPr>
        <p:spPr/>
        <p:txBody>
          <a:bodyPr/>
          <a:lstStyle/>
          <a:p>
            <a:fld id="{30D7E909-812B-4AC5-83BB-B13A3B10630E}" type="slidenum">
              <a:rPr lang="en-GB" smtClean="0"/>
              <a:t>12</a:t>
            </a:fld>
            <a:endParaRPr lang="en-GB"/>
          </a:p>
        </p:txBody>
      </p:sp>
    </p:spTree>
    <p:extLst>
      <p:ext uri="{BB962C8B-B14F-4D97-AF65-F5344CB8AC3E}">
        <p14:creationId xmlns:p14="http://schemas.microsoft.com/office/powerpoint/2010/main" val="2966034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41414"/>
                </a:solidFill>
                <a:effectLst/>
                <a:latin typeface="ReithSans"/>
              </a:rPr>
              <a:t>Before we finish, I just wanted to add a brief DISCLAIMER: The DPRK has consistently strongly denied the Lazarus Group's existence, and </a:t>
            </a:r>
            <a:r>
              <a:rPr lang="en-GB" b="0" i="0" u="sng" dirty="0">
                <a:solidFill>
                  <a:srgbClr val="141414"/>
                </a:solidFill>
                <a:effectLst/>
                <a:latin typeface="ReithSans"/>
              </a:rPr>
              <a:t>any</a:t>
            </a:r>
            <a:r>
              <a:rPr lang="en-GB" b="0" i="0" dirty="0">
                <a:solidFill>
                  <a:srgbClr val="141414"/>
                </a:solidFill>
                <a:effectLst/>
                <a:latin typeface="ReithSans"/>
              </a:rPr>
              <a:t> allegations of state-sponsored cyber operations.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141414"/>
                </a:solidFill>
                <a:effectLst/>
                <a:latin typeface="ReithSans"/>
              </a:rPr>
              <a:t>And if you believe that, I have the crypto opportunity of a lifetime for you…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solidFill>
                <a:srgbClr val="141414"/>
              </a:solidFill>
              <a:effectLst/>
              <a:latin typeface="Reith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ko-KR" altLang="en-US" dirty="0"/>
              <a:t>감사합니다 </a:t>
            </a:r>
            <a:r>
              <a:rPr lang="en-GB" altLang="ko-KR" dirty="0"/>
              <a:t>(</a:t>
            </a:r>
            <a:r>
              <a:rPr lang="en-GB" altLang="ko-KR" dirty="0" err="1"/>
              <a:t>kam</a:t>
            </a:r>
            <a:r>
              <a:rPr lang="en-GB" altLang="ko-KR" dirty="0"/>
              <a:t>-</a:t>
            </a:r>
            <a:r>
              <a:rPr lang="en-GB" altLang="ko-KR" dirty="0" err="1"/>
              <a:t>sa</a:t>
            </a:r>
            <a:r>
              <a:rPr lang="en-GB" altLang="ko-KR" dirty="0"/>
              <a:t>-ham-</a:t>
            </a:r>
            <a:r>
              <a:rPr lang="en-GB" altLang="ko-KR" dirty="0" err="1"/>
              <a:t>ni</a:t>
            </a:r>
            <a:r>
              <a:rPr lang="en-GB" altLang="ko-KR" dirty="0"/>
              <a:t>-da). </a:t>
            </a:r>
            <a:r>
              <a:rPr lang="en-GB" b="0" i="0" dirty="0">
                <a:solidFill>
                  <a:srgbClr val="141414"/>
                </a:solidFill>
                <a:effectLst/>
                <a:latin typeface="ReithSans"/>
              </a:rPr>
              <a:t>Thank you very much. Please do ask away if you have any questions, or feel free to drop me a message via Teams or email if you think of anything later.</a:t>
            </a:r>
            <a:endParaRPr lang="en-GB" dirty="0"/>
          </a:p>
          <a:p>
            <a:endParaRPr lang="en-GB" dirty="0"/>
          </a:p>
        </p:txBody>
      </p:sp>
      <p:sp>
        <p:nvSpPr>
          <p:cNvPr id="4" name="Slide Number Placeholder 3"/>
          <p:cNvSpPr>
            <a:spLocks noGrp="1"/>
          </p:cNvSpPr>
          <p:nvPr>
            <p:ph type="sldNum" sz="quarter" idx="5"/>
          </p:nvPr>
        </p:nvSpPr>
        <p:spPr/>
        <p:txBody>
          <a:bodyPr/>
          <a:lstStyle/>
          <a:p>
            <a:fld id="{30D7E909-812B-4AC5-83BB-B13A3B10630E}" type="slidenum">
              <a:rPr lang="en-GB" smtClean="0"/>
              <a:t>13</a:t>
            </a:fld>
            <a:endParaRPr lang="en-GB"/>
          </a:p>
        </p:txBody>
      </p:sp>
    </p:spTree>
    <p:extLst>
      <p:ext uri="{BB962C8B-B14F-4D97-AF65-F5344CB8AC3E}">
        <p14:creationId xmlns:p14="http://schemas.microsoft.com/office/powerpoint/2010/main" val="2309731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D7E909-812B-4AC5-83BB-B13A3B10630E}" type="slidenum">
              <a:rPr lang="en-GB" smtClean="0"/>
              <a:t>14</a:t>
            </a:fld>
            <a:endParaRPr lang="en-GB"/>
          </a:p>
        </p:txBody>
      </p:sp>
    </p:spTree>
    <p:extLst>
      <p:ext uri="{BB962C8B-B14F-4D97-AF65-F5344CB8AC3E}">
        <p14:creationId xmlns:p14="http://schemas.microsoft.com/office/powerpoint/2010/main" val="14010611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0D7E909-812B-4AC5-83BB-B13A3B10630E}" type="slidenum">
              <a:rPr lang="en-GB" smtClean="0"/>
              <a:t>15</a:t>
            </a:fld>
            <a:endParaRPr lang="en-GB"/>
          </a:p>
        </p:txBody>
      </p:sp>
    </p:spTree>
    <p:extLst>
      <p:ext uri="{BB962C8B-B14F-4D97-AF65-F5344CB8AC3E}">
        <p14:creationId xmlns:p14="http://schemas.microsoft.com/office/powerpoint/2010/main" val="3030739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recent report estimated that threat actors linked to the Democratic People’s Republic of Korea (DPRK), had successfully acquired approximately $3 billion USD in stolen digital assets since the commencement of their APTs’ cryptocurrency-related operations in 2017. $1.7 billion of this figure was acquired 2022 alone, with $1.1 billion stemming from the compromise of decentralised finance, or DeFi, platforms (</a:t>
            </a:r>
            <a:r>
              <a:rPr lang="en-GB" dirty="0" err="1"/>
              <a:t>Chainalysis</a:t>
            </a:r>
            <a:r>
              <a:rPr lang="en-GB" dirty="0"/>
              <a:t>, 2023). The consensus among security researchers, both public and private sector, is that the revenue from cybercrime has become a significant source of income for the DPRK. For context, the total revenue from exports for the DPRK was just $142 million. </a:t>
            </a:r>
          </a:p>
          <a:p>
            <a:endParaRPr lang="en-GB" dirty="0"/>
          </a:p>
          <a:p>
            <a:r>
              <a:rPr lang="en-GB" dirty="0"/>
              <a:t>The Lazarus group, probably the most prolific and well-known APT linked to the DRPK’s regime, was designated as a ‘</a:t>
            </a:r>
            <a:r>
              <a:rPr lang="en-GB" b="0" i="0" dirty="0">
                <a:solidFill>
                  <a:srgbClr val="393B3E"/>
                </a:solidFill>
                <a:effectLst/>
                <a:latin typeface="Source Sans Pro" panose="020B0503030403020204" pitchFamily="34" charset="0"/>
              </a:rPr>
              <a:t>controlled entity of the Government of North Korea’ by </a:t>
            </a:r>
            <a:r>
              <a:rPr lang="en-GB" dirty="0"/>
              <a:t>the US Treasury Department’s Office of Foreign Assets Control (or OFAC) in 2019. The Lazarus Group was also added to the list of crypto-related entities sanctioned by OFAC in 2022, due to their crypto-related cyber operations and thefts. </a:t>
            </a:r>
          </a:p>
          <a:p>
            <a:endParaRPr lang="en-GB" dirty="0"/>
          </a:p>
          <a:p>
            <a:r>
              <a:rPr lang="en-GB" dirty="0"/>
              <a:t>Just a brief note on the USD values used: it is difficult to confirm the exact US dollar value of each theft due to the volatility of digital assets, so any conversions to US dollar values are based on the value at the time of each event or report, rather than the value today. Although for anyone interested, the current market value of 1 BTC is approximately £33,000 GBP or $42,000 USD, so some of the figures given for earlier thefts would likely now be significantly higher today if the funds were retained. </a:t>
            </a:r>
          </a:p>
        </p:txBody>
      </p:sp>
      <p:sp>
        <p:nvSpPr>
          <p:cNvPr id="4" name="Slide Number Placeholder 3"/>
          <p:cNvSpPr>
            <a:spLocks noGrp="1"/>
          </p:cNvSpPr>
          <p:nvPr>
            <p:ph type="sldNum" sz="quarter" idx="5"/>
          </p:nvPr>
        </p:nvSpPr>
        <p:spPr/>
        <p:txBody>
          <a:bodyPr/>
          <a:lstStyle/>
          <a:p>
            <a:fld id="{30D7E909-812B-4AC5-83BB-B13A3B10630E}" type="slidenum">
              <a:rPr lang="en-GB" smtClean="0"/>
              <a:t>2</a:t>
            </a:fld>
            <a:endParaRPr lang="en-GB"/>
          </a:p>
        </p:txBody>
      </p:sp>
    </p:spTree>
    <p:extLst>
      <p:ext uri="{BB962C8B-B14F-4D97-AF65-F5344CB8AC3E}">
        <p14:creationId xmlns:p14="http://schemas.microsoft.com/office/powerpoint/2010/main" val="2054593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Just to give an indication of the sophistication of the DPRK’s cyber programme, the Lazarus Group (also known as APT38) are thought to be just one of several groups within the government’s cyber operations structure. The APT group is thought to sit under North Koreas’ intelligence service the Reconnaissance General Bureau (RGB) within their 3</a:t>
            </a:r>
            <a:r>
              <a:rPr lang="en-GB" baseline="30000" dirty="0"/>
              <a:t>rd</a:t>
            </a:r>
            <a:r>
              <a:rPr lang="en-GB" dirty="0"/>
              <a:t> Bureau, focused on Foreign Intelligence, according to recent research by Mandiant (2022). It is worth noting, however, that the Lazarus Group is sometimes used within the mainstream media as an umbrella term referring to all, or any, of the 3</a:t>
            </a:r>
            <a:r>
              <a:rPr lang="en-GB" baseline="30000" dirty="0"/>
              <a:t>rd</a:t>
            </a:r>
            <a:r>
              <a:rPr lang="en-GB" dirty="0"/>
              <a:t> Bureau’s cyber operations groups. Whereas the </a:t>
            </a:r>
            <a:r>
              <a:rPr lang="en-GB" dirty="0" err="1"/>
              <a:t>Kimsuky</a:t>
            </a:r>
            <a:r>
              <a:rPr lang="en-GB" dirty="0"/>
              <a:t> (</a:t>
            </a:r>
            <a:r>
              <a:rPr lang="en-GB" dirty="0" err="1"/>
              <a:t>kim-zu-kee</a:t>
            </a:r>
            <a:r>
              <a:rPr lang="en-GB" dirty="0"/>
              <a:t>) APT primarily targets South Korean organisations with a focus on government and critical national infrastructure, primarily for intelligence and espionage purposes. The Ministry of State Security-linked APT37 group is also thought to predominantly conduct intelligence operations, with a focus on other nations within Asia and the Middle East region.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Due to time constraints, this talk will focus primarily on the Lazarus Group, as well as BlueNoroff  a closely-related APT group which is currently thought to be a sub-group of the Lazarus Group, due to the focus of their cyber operations against the global financial sector, and especially digital assets services,. </a:t>
            </a:r>
            <a:r>
              <a:rPr lang="en-GB" b="0" i="0" dirty="0">
                <a:solidFill>
                  <a:srgbClr val="393B3E"/>
                </a:solidFill>
                <a:effectLst/>
                <a:latin typeface="Source Sans Pro" panose="020B0503030403020204" pitchFamily="34" charset="0"/>
              </a:rPr>
              <a:t>All incidents and operations referenced have been attributed to the Lazarus Group or BlueNoroff unless stated otherwise. </a:t>
            </a:r>
            <a:endParaRPr lang="en-GB" dirty="0"/>
          </a:p>
          <a:p>
            <a:endParaRPr lang="en-GB" dirty="0"/>
          </a:p>
        </p:txBody>
      </p:sp>
      <p:sp>
        <p:nvSpPr>
          <p:cNvPr id="4" name="Slide Number Placeholder 3"/>
          <p:cNvSpPr>
            <a:spLocks noGrp="1"/>
          </p:cNvSpPr>
          <p:nvPr>
            <p:ph type="sldNum" sz="quarter" idx="5"/>
          </p:nvPr>
        </p:nvSpPr>
        <p:spPr/>
        <p:txBody>
          <a:bodyPr/>
          <a:lstStyle/>
          <a:p>
            <a:fld id="{30D7E909-812B-4AC5-83BB-B13A3B10630E}" type="slidenum">
              <a:rPr lang="en-GB" smtClean="0"/>
              <a:t>3</a:t>
            </a:fld>
            <a:endParaRPr lang="en-GB"/>
          </a:p>
        </p:txBody>
      </p:sp>
    </p:spTree>
    <p:extLst>
      <p:ext uri="{BB962C8B-B14F-4D97-AF65-F5344CB8AC3E}">
        <p14:creationId xmlns:p14="http://schemas.microsoft.com/office/powerpoint/2010/main" val="40389517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Alleged state-sponsored actors linked to the DPRK have been active from at least 2009, with earlier operations focused primarily on censorship and hacktivism, having launched several high-profile campaigns against US and South Korean government and financial institutions. However, the aim of these earlier operations targeting financial institutions, such as the 2013 cyberattacks on South Korean banks utilising Dark Seoul malware, appears to have been cyber-espionage and disruption.  </a:t>
            </a:r>
          </a:p>
          <a:p>
            <a:endParaRPr lang="en-GB" dirty="0"/>
          </a:p>
          <a:p>
            <a:r>
              <a:rPr lang="en-GB" dirty="0"/>
              <a:t>Since 2016, the DPRK’s cyber operations have shifted to focus on the global financial sector, and especially digital assets, with their motivations pivoting toward cybercrime as a significant source of income and revenue generation in the face of crippling economic sanctions from the international community. Revenue generated from malicious cyber operations is also thought to have helped finance the nation’s nuclear and ballistic missile programmes in recent years (US Department of the Treasury, 2023). </a:t>
            </a:r>
          </a:p>
          <a:p>
            <a:endParaRPr lang="en-GB" dirty="0"/>
          </a:p>
          <a:p>
            <a:r>
              <a:rPr lang="en-GB" dirty="0"/>
              <a:t>The first known operation specifically targeting digital assets firms was the compromise of wallets for the South Korean cryptocurrency exchange </a:t>
            </a:r>
            <a:r>
              <a:rPr lang="en-GB" dirty="0" err="1"/>
              <a:t>Bithumb</a:t>
            </a:r>
            <a:r>
              <a:rPr lang="en-GB" dirty="0"/>
              <a:t>, followed by </a:t>
            </a:r>
            <a:r>
              <a:rPr lang="en-GB" dirty="0" err="1"/>
              <a:t>Yapizon</a:t>
            </a:r>
            <a:r>
              <a:rPr lang="en-GB" dirty="0"/>
              <a:t> and </a:t>
            </a:r>
            <a:r>
              <a:rPr lang="en-GB" dirty="0" err="1"/>
              <a:t>Youbit</a:t>
            </a:r>
            <a:r>
              <a:rPr lang="en-GB" dirty="0"/>
              <a:t>. The DPRK were also discovered to be mining cryptocurrency, such as Bitcoin and Monero, from 2017, with DPRK-affiliated APT Group </a:t>
            </a:r>
            <a:r>
              <a:rPr lang="en-GB" dirty="0" err="1"/>
              <a:t>Andariel</a:t>
            </a:r>
            <a:r>
              <a:rPr lang="en-GB" dirty="0"/>
              <a:t> even using compromised servers for mining Monero (Recorded Future, 2023). DPRK actors were also alleged to have developed and marketed the Marine Chain Token and related initial coin offering (ICO) scam throughout 2018 which promised t</a:t>
            </a:r>
            <a:r>
              <a:rPr lang="en-GB" b="0" i="0" dirty="0">
                <a:solidFill>
                  <a:srgbClr val="444444"/>
                </a:solidFill>
                <a:effectLst/>
                <a:latin typeface="Public Sans Web"/>
              </a:rPr>
              <a:t>o enable investors to purchase fractional ownership interests in shipping vessels, supported by a blockchain, but instead allowed the DPRK to ‘secretly obtain funds from investors, control interests in marine shipping vessels, and evade U.S. sanctions’ (</a:t>
            </a:r>
            <a:r>
              <a:rPr lang="en-GB" b="0" i="0" dirty="0" err="1">
                <a:solidFill>
                  <a:srgbClr val="444444"/>
                </a:solidFill>
                <a:effectLst/>
                <a:latin typeface="Public Sans Web"/>
              </a:rPr>
              <a:t>DoJ</a:t>
            </a:r>
            <a:r>
              <a:rPr lang="en-GB" b="0" i="0" dirty="0">
                <a:solidFill>
                  <a:srgbClr val="444444"/>
                </a:solidFill>
                <a:effectLst/>
                <a:latin typeface="Public Sans Web"/>
              </a:rPr>
              <a:t>, 2021).</a:t>
            </a:r>
            <a:endParaRPr lang="en-GB" dirty="0"/>
          </a:p>
          <a:p>
            <a:endParaRPr lang="en-GB" dirty="0"/>
          </a:p>
          <a:p>
            <a:r>
              <a:rPr lang="en-GB" dirty="0" err="1"/>
              <a:t>Spearphishing</a:t>
            </a:r>
            <a:r>
              <a:rPr lang="en-GB" dirty="0"/>
              <a:t> activity against South Korean cryptocurrency exchanges increasing throughout 2017 and 2018, culminating in the compromise of the China-based Gate.io cryptocurrency exchange via a phishing campaign in April 2018. Once they gained access to the exchange, the group stole almost $230 million in BTC, ETH, LTC and DOGE; they then leveraged the peel chaining tactic to successfully launder $100 million through a serious of smaller transactions (DHS, 2023). The group also continued to target traditional financial institutions using the SWIFT money transfer system throughout this period with operations targeting banks in India, Pakistan, Vietnam, Mexico, Chile, Taiwan and Malta. During this period, the group were also linked to the development of Trojanised digital asset wallets and trading apps, including </a:t>
            </a:r>
            <a:r>
              <a:rPr lang="en-GB" dirty="0" err="1"/>
              <a:t>Celas</a:t>
            </a:r>
            <a:r>
              <a:rPr lang="en-GB" dirty="0"/>
              <a:t> Trade Pro, JMT Trading, </a:t>
            </a:r>
            <a:r>
              <a:rPr lang="en-GB"/>
              <a:t>Union Crypto </a:t>
            </a:r>
            <a:r>
              <a:rPr lang="en-GB" dirty="0" err="1"/>
              <a:t>Durusio</a:t>
            </a:r>
            <a:r>
              <a:rPr lang="en-GB" dirty="0"/>
              <a:t>, </a:t>
            </a:r>
            <a:r>
              <a:rPr lang="en-GB" dirty="0" err="1"/>
              <a:t>Kupay</a:t>
            </a:r>
            <a:r>
              <a:rPr lang="en-GB" dirty="0"/>
              <a:t> Wallet, </a:t>
            </a:r>
            <a:r>
              <a:rPr lang="en-GB" dirty="0" err="1"/>
              <a:t>CoinGoTrade</a:t>
            </a:r>
            <a:r>
              <a:rPr lang="en-GB" dirty="0"/>
              <a:t> and Ants2Whale, using the </a:t>
            </a:r>
            <a:r>
              <a:rPr lang="en-GB" dirty="0" err="1"/>
              <a:t>AppleJeus</a:t>
            </a:r>
            <a:r>
              <a:rPr lang="en-GB" dirty="0"/>
              <a:t> malware to compromise users’ wallets. </a:t>
            </a:r>
          </a:p>
        </p:txBody>
      </p:sp>
      <p:sp>
        <p:nvSpPr>
          <p:cNvPr id="4" name="Slide Number Placeholder 3"/>
          <p:cNvSpPr>
            <a:spLocks noGrp="1"/>
          </p:cNvSpPr>
          <p:nvPr>
            <p:ph type="sldNum" sz="quarter" idx="5"/>
          </p:nvPr>
        </p:nvSpPr>
        <p:spPr/>
        <p:txBody>
          <a:bodyPr/>
          <a:lstStyle/>
          <a:p>
            <a:fld id="{30D7E909-812B-4AC5-83BB-B13A3B10630E}" type="slidenum">
              <a:rPr lang="en-GB" smtClean="0"/>
              <a:t>4</a:t>
            </a:fld>
            <a:endParaRPr lang="en-GB"/>
          </a:p>
        </p:txBody>
      </p:sp>
    </p:spTree>
    <p:extLst>
      <p:ext uri="{BB962C8B-B14F-4D97-AF65-F5344CB8AC3E}">
        <p14:creationId xmlns:p14="http://schemas.microsoft.com/office/powerpoint/2010/main" val="3839831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Around 2020, the increased sophistication of the Lazarus Group’s crypto-related cyber operations became apparent with their successful compromise of the popular Singapore-based cryptocurrency exchange </a:t>
            </a:r>
            <a:r>
              <a:rPr lang="en-GB" dirty="0" err="1"/>
              <a:t>KuCoin</a:t>
            </a:r>
            <a:r>
              <a:rPr lang="en-GB" dirty="0"/>
              <a:t>. Although the initial access method has not been publicly disclosed, it was confirmed that the group successfully obtained the private keys to all the exchanges hot (or online) storage wallets, compromising approximate $281 million of the exchange's funds (</a:t>
            </a:r>
            <a:r>
              <a:rPr lang="en-GB" dirty="0" err="1"/>
              <a:t>Coindesk</a:t>
            </a:r>
            <a:r>
              <a:rPr lang="en-GB" dirty="0"/>
              <a:t>, 2020). This was also the first known incidence of the group using mixer services Tornado Cash, Wasabi Wallet and </a:t>
            </a:r>
            <a:r>
              <a:rPr lang="en-GB" dirty="0" err="1"/>
              <a:t>ChipMixer</a:t>
            </a:r>
            <a:r>
              <a:rPr lang="en-GB" dirty="0"/>
              <a:t> to launder the stolen assets, before moving the funds onto decentralised finance platforms as an additional step to evade detection (DHS, 2023). </a:t>
            </a:r>
          </a:p>
          <a:p>
            <a:endParaRPr lang="en-GB" dirty="0"/>
          </a:p>
          <a:p>
            <a:r>
              <a:rPr lang="en-GB" dirty="0"/>
              <a:t>In June 2022. the Ronin bridge associated with popular game </a:t>
            </a:r>
            <a:r>
              <a:rPr lang="en-GB" dirty="0" err="1"/>
              <a:t>Axie</a:t>
            </a:r>
            <a:r>
              <a:rPr lang="en-GB" dirty="0"/>
              <a:t> Infinity was compromised in an operation attributed to the Lazarus Group. The operation compromise five of the nice validator nodes, gaining the five-signature majority required to confirm and validate forged withdrawals, enabling the theft of an estimated $625 million USD worth of ETH and USDC tokens at the time (making this the largest known crypto-related heist). The initial access was reportedly obtained by advanced spear-phishing campaigns, targeting developers of the game within fake job offers, allowing them to compromise a senior blockchain engineer’s device before gaining access to four of the developer-run nodes used to validate transactions on the Ethereum sidechain. </a:t>
            </a:r>
          </a:p>
          <a:p>
            <a:endParaRPr lang="en-GB" dirty="0"/>
          </a:p>
          <a:p>
            <a:r>
              <a:rPr lang="en-GB" dirty="0"/>
              <a:t>In June 2022, the Harmony Horizon cross-chain bridge for </a:t>
            </a:r>
            <a:r>
              <a:rPr lang="en-GB" dirty="0" err="1"/>
              <a:t>Etherueum</a:t>
            </a:r>
            <a:r>
              <a:rPr lang="en-GB" dirty="0"/>
              <a:t> suffered a breach attributed to the Lazarus Group/APT38 by the FBI. The group were able to compromise a multi-signature wallet, enabling the transfer of $100 million worth of ETH to wallets linked to the APT group. </a:t>
            </a:r>
          </a:p>
          <a:p>
            <a:endParaRPr lang="en-GB" dirty="0"/>
          </a:p>
          <a:p>
            <a:r>
              <a:rPr lang="en-GB" dirty="0"/>
              <a:t>In June 2023, approximately $100 million USD worth of digital assets were stolen when a noncustodial decentralised Atomic Wallet was compromised. Although the root cause has not been disclosed, an estimate 5,500 wallets were compromised during the operation. </a:t>
            </a:r>
          </a:p>
          <a:p>
            <a:endParaRPr lang="en-GB" dirty="0"/>
          </a:p>
          <a:p>
            <a:r>
              <a:rPr lang="en-GB" dirty="0"/>
              <a:t>Finally, throughout 2023, the Lazurus sub-group </a:t>
            </a:r>
            <a:r>
              <a:rPr lang="en-GB" dirty="0" err="1"/>
              <a:t>Blueoroff</a:t>
            </a:r>
            <a:r>
              <a:rPr lang="en-GB" dirty="0"/>
              <a:t> has been linked to campaigns using macOS malware </a:t>
            </a:r>
            <a:r>
              <a:rPr lang="en-GB" dirty="0" err="1"/>
              <a:t>RustBucket</a:t>
            </a:r>
            <a:r>
              <a:rPr lang="en-GB" dirty="0"/>
              <a:t> and KANDYKORN, targeting blockchain developers and engineers via popular platforms like Discord. </a:t>
            </a:r>
          </a:p>
        </p:txBody>
      </p:sp>
      <p:sp>
        <p:nvSpPr>
          <p:cNvPr id="4" name="Slide Number Placeholder 3"/>
          <p:cNvSpPr>
            <a:spLocks noGrp="1"/>
          </p:cNvSpPr>
          <p:nvPr>
            <p:ph type="sldNum" sz="quarter" idx="5"/>
          </p:nvPr>
        </p:nvSpPr>
        <p:spPr/>
        <p:txBody>
          <a:bodyPr/>
          <a:lstStyle/>
          <a:p>
            <a:fld id="{30D7E909-812B-4AC5-83BB-B13A3B10630E}" type="slidenum">
              <a:rPr lang="en-GB" smtClean="0"/>
              <a:t>5</a:t>
            </a:fld>
            <a:endParaRPr lang="en-GB"/>
          </a:p>
        </p:txBody>
      </p:sp>
    </p:spTree>
    <p:extLst>
      <p:ext uri="{BB962C8B-B14F-4D97-AF65-F5344CB8AC3E}">
        <p14:creationId xmlns:p14="http://schemas.microsoft.com/office/powerpoint/2010/main" val="1422131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lnSpc>
                <a:spcPct val="120000"/>
              </a:lnSpc>
              <a:spcBef>
                <a:spcPts val="1000"/>
              </a:spcBef>
              <a:spcAft>
                <a:spcPts val="600"/>
              </a:spcAft>
              <a:buClr>
                <a:schemeClr val="tx1"/>
              </a:buClr>
              <a:buSzPct val="75000"/>
              <a:buFont typeface="Arial" panose="020B0604020202020204" pitchFamily="34" charset="0"/>
              <a:buNone/>
            </a:pPr>
            <a:r>
              <a:rPr lang="en-US" altLang="ko-KR" sz="1200" b="0" dirty="0" err="1"/>
              <a:t>RustBucket</a:t>
            </a:r>
            <a:r>
              <a:rPr lang="en-US" altLang="ko-KR" sz="1200" b="0" dirty="0"/>
              <a:t> is a macOS malware family that has been attributed to </a:t>
            </a:r>
            <a:r>
              <a:rPr lang="en-US" altLang="ko-KR" sz="1200" b="0" dirty="0" err="1"/>
              <a:t>BlueNoroff</a:t>
            </a:r>
            <a:r>
              <a:rPr lang="en-US" altLang="ko-KR" sz="1200" b="0" dirty="0"/>
              <a:t> to security researchers. Windows variants of </a:t>
            </a:r>
            <a:r>
              <a:rPr lang="en-US" altLang="ko-KR" sz="1200" b="0" dirty="0" err="1"/>
              <a:t>RustBucket</a:t>
            </a:r>
            <a:r>
              <a:rPr lang="en-US" altLang="ko-KR" sz="1200" b="0" dirty="0"/>
              <a:t> were also reportedly first observed in the wild in late December 2022 (Kaspersky, 2022).</a:t>
            </a:r>
          </a:p>
          <a:p>
            <a:pPr marL="0" indent="0" algn="l">
              <a:lnSpc>
                <a:spcPct val="120000"/>
              </a:lnSpc>
              <a:spcBef>
                <a:spcPts val="1000"/>
              </a:spcBef>
              <a:spcAft>
                <a:spcPts val="600"/>
              </a:spcAft>
              <a:buClr>
                <a:schemeClr val="tx1"/>
              </a:buClr>
              <a:buSzPct val="75000"/>
              <a:buFont typeface="Arial" panose="020B0604020202020204" pitchFamily="34" charset="0"/>
              <a:buNone/>
            </a:pPr>
            <a:r>
              <a:rPr lang="en-US" altLang="ko-KR" sz="1200" b="0" dirty="0" err="1"/>
              <a:t>RustBucket</a:t>
            </a:r>
            <a:r>
              <a:rPr lang="en-US" altLang="ko-KR" sz="1200" b="0" dirty="0"/>
              <a:t> communicates with C2 servers to download and executes various payloads (</a:t>
            </a:r>
            <a:r>
              <a:rPr lang="en-US" altLang="ko-KR" sz="1200" b="0" dirty="0" err="1"/>
              <a:t>Jamf</a:t>
            </a:r>
            <a:r>
              <a:rPr lang="en-US" altLang="ko-KR" sz="1200" b="0" dirty="0"/>
              <a:t>, 2023):</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altLang="ko-KR" sz="1200" b="0" dirty="0"/>
              <a:t>Stage 1, which has been dubbed </a:t>
            </a:r>
            <a:r>
              <a:rPr lang="en-US" altLang="ko-KR" sz="1200" b="0" dirty="0" err="1"/>
              <a:t>SwiftLoader</a:t>
            </a:r>
            <a:r>
              <a:rPr lang="en-US" altLang="ko-KR" sz="1200" b="0" dirty="0"/>
              <a:t> is comprised of a fake backdoored PDF Reader, which is actually an </a:t>
            </a:r>
            <a:r>
              <a:rPr lang="en-GB" sz="1200" b="0" i="0" dirty="0">
                <a:solidFill>
                  <a:srgbClr val="092540"/>
                </a:solidFill>
                <a:effectLst/>
              </a:rPr>
              <a:t>AppleScript file used to retrieve the stage 2 payload.</a:t>
            </a:r>
            <a:endParaRPr lang="en-US" altLang="ko-KR" sz="12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altLang="ko-KR" sz="1200" b="0" dirty="0"/>
              <a:t>Stage 2 uses C2 Communication to download an Objective-C PDF Viewer, and a l</a:t>
            </a:r>
            <a:r>
              <a:rPr lang="en-US" sz="1200" b="0" dirty="0"/>
              <a:t>ure document,  the most prominent being a file called ‘</a:t>
            </a:r>
            <a:r>
              <a:rPr lang="en-GB" sz="1200" b="0" i="0" u="none" strike="noStrike" dirty="0" err="1">
                <a:effectLst/>
              </a:rPr>
              <a:t>InvestmentStrategy</a:t>
            </a:r>
            <a:r>
              <a:rPr lang="en-GB" sz="1200" b="0" i="0" u="none" strike="noStrike" dirty="0">
                <a:effectLst/>
              </a:rPr>
              <a:t>(Protected).pdf.’ This component actually does have basic PDF viewing capabilities, enabling the target user to open the lure file, the contents of which have been spoofed from a legitimate small venture capital firm, and inadvertently execute the malicious embedded code. This tiggers a POST request to a C2 server, to retrieve and execute the stage 3 payload. </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1200" b="0" dirty="0"/>
              <a:t>The Stage 3 component is another ad-hoc signed trojan, an </a:t>
            </a:r>
            <a:r>
              <a:rPr lang="en-GB" sz="1200" b="0" i="0" dirty="0">
                <a:solidFill>
                  <a:srgbClr val="092540"/>
                </a:solidFill>
                <a:effectLst/>
              </a:rPr>
              <a:t>executable that has the capabilities </a:t>
            </a:r>
            <a:r>
              <a:rPr lang="en-GB" sz="1200" b="0" dirty="0"/>
              <a:t>to run system reconnaissance comments, collecting data about the compromised host. </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1200" b="0" dirty="0" err="1"/>
              <a:t>RustBucket</a:t>
            </a:r>
            <a:r>
              <a:rPr lang="en-GB" sz="1200" b="0" dirty="0"/>
              <a:t> is not the first use of modified </a:t>
            </a:r>
            <a:r>
              <a:rPr lang="en-GB" sz="1200" b="0" dirty="0" err="1"/>
              <a:t>PDFreaders</a:t>
            </a:r>
            <a:r>
              <a:rPr lang="en-GB" sz="1200" b="0" dirty="0"/>
              <a:t> attributed to the group (this was first observed in the 2020 </a:t>
            </a:r>
            <a:r>
              <a:rPr lang="en-GB" sz="1200" b="0" dirty="0" err="1"/>
              <a:t>DreamJob</a:t>
            </a:r>
            <a:r>
              <a:rPr lang="en-GB" sz="1200" b="0" dirty="0"/>
              <a:t> campaign attributed to the Lazarus cluster), but it does appear to be the first known campaign to specifically target macOS users with this technique (</a:t>
            </a:r>
            <a:r>
              <a:rPr lang="en-GB" sz="1200" b="0" dirty="0" err="1"/>
              <a:t>Sekoia</a:t>
            </a:r>
            <a:r>
              <a:rPr lang="en-GB" sz="1200" b="0" dirty="0"/>
              <a:t>, 2023).</a:t>
            </a:r>
            <a:endParaRPr lang="en-US" sz="1200" b="0" dirty="0"/>
          </a:p>
          <a:p>
            <a:endParaRPr lang="en-GB" dirty="0"/>
          </a:p>
          <a:p>
            <a:endParaRPr lang="en-GB" dirty="0"/>
          </a:p>
          <a:p>
            <a:r>
              <a:rPr lang="en-GB" dirty="0"/>
              <a:t>Ref: https://www.jamf.com/blog/bluenoroff-apt-targets-macos-rustbucket-malware/</a:t>
            </a:r>
          </a:p>
          <a:p>
            <a:r>
              <a:rPr lang="en-GB" dirty="0"/>
              <a:t>Ref: https://thehackernews.com/2023/04/lazarus-subgroup-targeting-apple.html</a:t>
            </a:r>
          </a:p>
          <a:p>
            <a:r>
              <a:rPr lang="en-GB" dirty="0"/>
              <a:t>Ref: https://blog.sekoia.io/bluenoroffs-rustbucket-campaign/</a:t>
            </a:r>
          </a:p>
        </p:txBody>
      </p:sp>
      <p:sp>
        <p:nvSpPr>
          <p:cNvPr id="4" name="Slide Number Placeholder 3"/>
          <p:cNvSpPr>
            <a:spLocks noGrp="1"/>
          </p:cNvSpPr>
          <p:nvPr>
            <p:ph type="sldNum" sz="quarter" idx="5"/>
          </p:nvPr>
        </p:nvSpPr>
        <p:spPr/>
        <p:txBody>
          <a:bodyPr/>
          <a:lstStyle/>
          <a:p>
            <a:fld id="{30D7E909-812B-4AC5-83BB-B13A3B10630E}" type="slidenum">
              <a:rPr lang="en-GB" smtClean="0"/>
              <a:t>6</a:t>
            </a:fld>
            <a:endParaRPr lang="en-GB"/>
          </a:p>
        </p:txBody>
      </p:sp>
    </p:spTree>
    <p:extLst>
      <p:ext uri="{BB962C8B-B14F-4D97-AF65-F5344CB8AC3E}">
        <p14:creationId xmlns:p14="http://schemas.microsoft.com/office/powerpoint/2010/main" val="1907190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Researchers at </a:t>
            </a:r>
            <a:r>
              <a:rPr lang="en-GB" dirty="0" err="1"/>
              <a:t>Jamf</a:t>
            </a:r>
            <a:r>
              <a:rPr lang="en-GB" dirty="0"/>
              <a:t>, who were among the first to discover and report on the macOS malware variant, released a detailed overview of the workflow (seen on the slide), as well as known indicators of compromise. The report is in the references section at the end of the </a:t>
            </a:r>
            <a:r>
              <a:rPr lang="en-GB" dirty="0" err="1"/>
              <a:t>slidedeck</a:t>
            </a:r>
            <a:r>
              <a:rPr lang="en-GB" dirty="0"/>
              <a:t>, if anyone would like to read about the malware variant in more depth. </a:t>
            </a:r>
          </a:p>
          <a:p>
            <a:endParaRPr lang="en-GB" dirty="0"/>
          </a:p>
          <a:p>
            <a:r>
              <a:rPr lang="en-GB" dirty="0"/>
              <a:t>Ref: https://www.jamf.com/blog/bluenoroff-apt-targets-macos-rustbucket-malware/</a:t>
            </a:r>
          </a:p>
        </p:txBody>
      </p:sp>
      <p:sp>
        <p:nvSpPr>
          <p:cNvPr id="4" name="Slide Number Placeholder 3"/>
          <p:cNvSpPr>
            <a:spLocks noGrp="1"/>
          </p:cNvSpPr>
          <p:nvPr>
            <p:ph type="sldNum" sz="quarter" idx="5"/>
          </p:nvPr>
        </p:nvSpPr>
        <p:spPr/>
        <p:txBody>
          <a:bodyPr/>
          <a:lstStyle/>
          <a:p>
            <a:fld id="{30D7E909-812B-4AC5-83BB-B13A3B10630E}" type="slidenum">
              <a:rPr lang="en-GB" smtClean="0"/>
              <a:t>7</a:t>
            </a:fld>
            <a:endParaRPr lang="en-GB"/>
          </a:p>
        </p:txBody>
      </p:sp>
    </p:spTree>
    <p:extLst>
      <p:ext uri="{BB962C8B-B14F-4D97-AF65-F5344CB8AC3E}">
        <p14:creationId xmlns:p14="http://schemas.microsoft.com/office/powerpoint/2010/main" val="2287220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Elastic Security have also researched the malware family and newer variants in details. Their report, including a Diamond model to describe the high-level relationships between the known </a:t>
            </a:r>
            <a:r>
              <a:rPr lang="en-GB" dirty="0" err="1"/>
              <a:t>RustBucket</a:t>
            </a:r>
            <a:r>
              <a:rPr lang="en-GB" dirty="0"/>
              <a:t> incidents is also listed in the references on the slide deck. </a:t>
            </a:r>
          </a:p>
          <a:p>
            <a:endParaRPr lang="en-GB" dirty="0"/>
          </a:p>
          <a:p>
            <a:r>
              <a:rPr lang="en-GB" dirty="0"/>
              <a:t>Ref: https://www.elastic.co/security-labs/DPRK-strikes-using-a-new-variant-of-rustbucket</a:t>
            </a:r>
          </a:p>
        </p:txBody>
      </p:sp>
      <p:sp>
        <p:nvSpPr>
          <p:cNvPr id="4" name="Slide Number Placeholder 3"/>
          <p:cNvSpPr>
            <a:spLocks noGrp="1"/>
          </p:cNvSpPr>
          <p:nvPr>
            <p:ph type="sldNum" sz="quarter" idx="5"/>
          </p:nvPr>
        </p:nvSpPr>
        <p:spPr/>
        <p:txBody>
          <a:bodyPr/>
          <a:lstStyle/>
          <a:p>
            <a:fld id="{30D7E909-812B-4AC5-83BB-B13A3B10630E}" type="slidenum">
              <a:rPr lang="en-GB" smtClean="0"/>
              <a:t>8</a:t>
            </a:fld>
            <a:endParaRPr lang="en-GB"/>
          </a:p>
        </p:txBody>
      </p:sp>
    </p:spTree>
    <p:extLst>
      <p:ext uri="{BB962C8B-B14F-4D97-AF65-F5344CB8AC3E}">
        <p14:creationId xmlns:p14="http://schemas.microsoft.com/office/powerpoint/2010/main" val="3688402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KANDYKORN macOS malware variant has recently been observed in the wild targeting cryptocurrency exchange blockchain engineers via the widely-used Discord app. </a:t>
            </a:r>
          </a:p>
          <a:p>
            <a:r>
              <a:rPr lang="en-GB" dirty="0"/>
              <a:t>KANDYKORN was first observed in the wild in November 2023 by security researchers at Elastic Security Labs.</a:t>
            </a:r>
          </a:p>
          <a:p>
            <a:r>
              <a:rPr lang="en-GB" dirty="0"/>
              <a:t>The threat actors, alleged to be BlueNoroff, have reportedly </a:t>
            </a:r>
            <a:r>
              <a:rPr lang="en-GB" b="0" i="0" dirty="0">
                <a:solidFill>
                  <a:srgbClr val="D4D4D8"/>
                </a:solidFill>
                <a:effectLst/>
                <a:latin typeface="ui-sans-serif"/>
              </a:rPr>
              <a:t>lured blockchain engineers with a Python application to gain initial access to the target environment.</a:t>
            </a:r>
          </a:p>
          <a:p>
            <a:r>
              <a:rPr lang="en-GB" b="0" i="0" dirty="0">
                <a:solidFill>
                  <a:srgbClr val="D4D4D8"/>
                </a:solidFill>
                <a:effectLst/>
                <a:latin typeface="ui-sans-serif"/>
              </a:rPr>
              <a:t>Elastic have described the primary malware execution flow as follows:</a:t>
            </a:r>
          </a:p>
          <a:p>
            <a:endParaRPr lang="en-GB" b="0" i="0" dirty="0">
              <a:solidFill>
                <a:srgbClr val="D4D4D8"/>
              </a:solidFill>
              <a:effectLst/>
              <a:latin typeface="ui-sans-serif"/>
            </a:endParaRP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1200" b="0" i="0" u="none" strike="noStrike" cap="none" normalizeH="0" baseline="0" dirty="0">
                <a:ln>
                  <a:noFill/>
                </a:ln>
                <a:effectLst/>
              </a:rPr>
              <a:t>Stage 0 (Initial Compromise) is achieved with Python file Watcher.py designed and advertised as a crypto arbitrage bot.</a:t>
            </a:r>
            <a:endParaRPr lang="en-US" altLang="en-US" sz="12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1200" b="0" i="0" u="none" strike="noStrike" cap="none" normalizeH="0" baseline="0" dirty="0">
                <a:ln>
                  <a:noFill/>
                </a:ln>
                <a:effectLst/>
              </a:rPr>
              <a:t>Watcher.py then imports the Stage 1 dropper testSpeed.py which ‘</a:t>
            </a:r>
            <a:r>
              <a:rPr lang="en-GB" b="0" i="0" dirty="0">
                <a:solidFill>
                  <a:srgbClr val="D4D4D8"/>
                </a:solidFill>
                <a:effectLst/>
                <a:latin typeface="ui-sans-serif"/>
              </a:rPr>
              <a:t>establishes an outbound network connection and fetches another Python file from a Google Drive URL, named </a:t>
            </a:r>
            <a:r>
              <a:rPr lang="en-GB" dirty="0" err="1"/>
              <a:t>FinderTools</a:t>
            </a:r>
            <a:r>
              <a:rPr lang="en-GB" b="0" i="0" dirty="0">
                <a:solidFill>
                  <a:srgbClr val="D4D4D8"/>
                </a:solidFill>
                <a:effectLst/>
                <a:latin typeface="ui-sans-serif"/>
              </a:rPr>
              <a:t>.’</a:t>
            </a:r>
            <a:endParaRPr lang="en-US" altLang="en-US" sz="12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1200" b="0" i="0" u="none" strike="noStrike" cap="none" normalizeH="0" baseline="0" dirty="0">
                <a:ln>
                  <a:noFill/>
                </a:ln>
                <a:effectLst/>
              </a:rPr>
              <a:t>The Stage 2 payload </a:t>
            </a:r>
            <a:r>
              <a:rPr lang="en-GB" b="0" i="0" dirty="0">
                <a:solidFill>
                  <a:srgbClr val="D4D4D8"/>
                </a:solidFill>
                <a:effectLst/>
                <a:latin typeface="ui-sans-serif"/>
              </a:rPr>
              <a:t>involves the execution of an obfuscated binary dubbed </a:t>
            </a:r>
            <a:r>
              <a:rPr kumimoji="0" lang="en-US" altLang="en-US" sz="1200" b="0" i="0" u="none" strike="noStrike" cap="none" normalizeH="0" baseline="0" dirty="0">
                <a:ln>
                  <a:noFill/>
                </a:ln>
                <a:effectLst/>
              </a:rPr>
              <a:t>SUGARLOADER (.</a:t>
            </a:r>
            <a:r>
              <a:rPr kumimoji="0" lang="en-US" altLang="en-US" sz="1200" b="0" i="0" u="none" strike="noStrike" cap="none" normalizeH="0" baseline="0" dirty="0" err="1">
                <a:ln>
                  <a:noFill/>
                </a:ln>
                <a:effectLst/>
              </a:rPr>
              <a:t>sld</a:t>
            </a:r>
            <a:r>
              <a:rPr kumimoji="0" lang="en-US" altLang="en-US" sz="1200" b="0" i="0" u="none" strike="noStrike" cap="none" normalizeH="0" baseline="0" dirty="0">
                <a:ln>
                  <a:noFill/>
                </a:ln>
                <a:effectLst/>
              </a:rPr>
              <a:t> and .log ). This then connects to a C” server to retrieve the final stage payloads</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1200" b="0" i="0" u="none" strike="noStrike" cap="none" normalizeH="0" baseline="0" dirty="0">
                <a:ln>
                  <a:noFill/>
                </a:ln>
                <a:effectLst/>
              </a:rPr>
              <a:t>The Stage 3 loader HLOADER </a:t>
            </a:r>
            <a:r>
              <a:rPr kumimoji="0" lang="en-US" altLang="en-US" sz="1200" b="0" i="0" u="none" strike="noStrike" cap="none" normalizeH="0" baseline="0" dirty="0" err="1">
                <a:ln>
                  <a:noFill/>
                </a:ln>
                <a:effectLst/>
              </a:rPr>
              <a:t>ia</a:t>
            </a:r>
            <a:r>
              <a:rPr kumimoji="0" lang="en-US" altLang="en-US" sz="1200" b="0" i="0" u="none" strike="noStrike" cap="none" normalizeH="0" baseline="0" dirty="0">
                <a:ln>
                  <a:noFill/>
                </a:ln>
                <a:effectLst/>
              </a:rPr>
              <a:t> a payload </a:t>
            </a:r>
            <a:r>
              <a:rPr lang="en-GB" b="0" i="0" dirty="0">
                <a:solidFill>
                  <a:srgbClr val="D4D4D8"/>
                </a:solidFill>
                <a:effectLst/>
                <a:latin typeface="ui-sans-serif"/>
              </a:rPr>
              <a:t>designed to masquerade as the legitimate Discord application. The macOS binary code-signing technique used for this payload, was used to support the attribution to </a:t>
            </a:r>
            <a:r>
              <a:rPr lang="en-GB" b="0" i="0" dirty="0" err="1">
                <a:solidFill>
                  <a:srgbClr val="D4D4D8"/>
                </a:solidFill>
                <a:effectLst/>
                <a:latin typeface="ui-sans-serif"/>
              </a:rPr>
              <a:t>Lkazarus</a:t>
            </a:r>
            <a:r>
              <a:rPr lang="en-GB" b="0" i="0" dirty="0">
                <a:solidFill>
                  <a:srgbClr val="D4D4D8"/>
                </a:solidFill>
                <a:effectLst/>
                <a:latin typeface="ui-sans-serif"/>
              </a:rPr>
              <a:t> and BlueNoroff owing to similarities observed in previous campaigns. HLOADER is a self-signed binary written in Swift, used to ‘execute both the legitimate Discord bundle and the </a:t>
            </a:r>
            <a:r>
              <a:rPr lang="en-GB" dirty="0"/>
              <a:t>.log</a:t>
            </a:r>
            <a:r>
              <a:rPr lang="en-GB" b="0" i="0" dirty="0">
                <a:solidFill>
                  <a:srgbClr val="D4D4D8"/>
                </a:solidFill>
                <a:effectLst/>
                <a:latin typeface="ui-sans-serif"/>
              </a:rPr>
              <a:t> payload’, which is used to execute binary files directly in memory without writing to disk.</a:t>
            </a:r>
            <a:endParaRPr kumimoji="0" lang="en-US" altLang="en-US" sz="1200" b="0" i="0" u="none" strike="noStrike" cap="none" normalizeH="0" baseline="0" dirty="0">
              <a:ln>
                <a:noFill/>
              </a:ln>
              <a:effectLst/>
            </a:endParaRP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1200" b="0" i="0" u="none" strike="noStrike" cap="none" normalizeH="0" baseline="0" dirty="0">
                <a:ln>
                  <a:noFill/>
                </a:ln>
                <a:effectLst/>
              </a:rPr>
              <a:t>Finally, the Stage 4 payload, which has been dubbed KANDYKORN has the capabilities to access and exfiltrate data from the compromised host, using </a:t>
            </a:r>
            <a:r>
              <a:rPr lang="en-GB" b="0" i="0" dirty="0">
                <a:solidFill>
                  <a:srgbClr val="D4D4D8"/>
                </a:solidFill>
                <a:effectLst/>
                <a:latin typeface="ui-sans-serif"/>
              </a:rPr>
              <a:t>reflective loading, a direct-memory method of execution in order to evade detection.</a:t>
            </a:r>
            <a:endParaRPr kumimoji="0" lang="en-US" altLang="en-US" sz="1200" b="0" i="0" u="none" strike="noStrike" cap="none" normalizeH="0" baseline="0" dirty="0">
              <a:ln>
                <a:noFill/>
              </a:ln>
              <a:effectLst/>
            </a:endParaRPr>
          </a:p>
        </p:txBody>
      </p:sp>
      <p:sp>
        <p:nvSpPr>
          <p:cNvPr id="4" name="Slide Number Placeholder 3"/>
          <p:cNvSpPr>
            <a:spLocks noGrp="1"/>
          </p:cNvSpPr>
          <p:nvPr>
            <p:ph type="sldNum" sz="quarter" idx="5"/>
          </p:nvPr>
        </p:nvSpPr>
        <p:spPr/>
        <p:txBody>
          <a:bodyPr/>
          <a:lstStyle/>
          <a:p>
            <a:fld id="{30D7E909-812B-4AC5-83BB-B13A3B10630E}" type="slidenum">
              <a:rPr lang="en-GB" smtClean="0"/>
              <a:t>9</a:t>
            </a:fld>
            <a:endParaRPr lang="en-GB"/>
          </a:p>
        </p:txBody>
      </p:sp>
    </p:spTree>
    <p:extLst>
      <p:ext uri="{BB962C8B-B14F-4D97-AF65-F5344CB8AC3E}">
        <p14:creationId xmlns:p14="http://schemas.microsoft.com/office/powerpoint/2010/main" val="2112681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0C4F9-5EE7-47B7-B965-368EB53A4352}"/>
              </a:ext>
            </a:extLst>
          </p:cNvPr>
          <p:cNvSpPr>
            <a:spLocks noGrp="1"/>
          </p:cNvSpPr>
          <p:nvPr>
            <p:ph type="ctrTitle"/>
          </p:nvPr>
        </p:nvSpPr>
        <p:spPr>
          <a:xfrm>
            <a:off x="647700" y="1181099"/>
            <a:ext cx="6864724" cy="3581399"/>
          </a:xfrm>
        </p:spPr>
        <p:txBody>
          <a:bodyPr anchor="b">
            <a:normAutofit/>
          </a:bodyPr>
          <a:lstStyle>
            <a:lvl1pPr algn="l">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7A4A1F1-374F-4FC8-89F7-83065EA4F5DD}"/>
              </a:ext>
            </a:extLst>
          </p:cNvPr>
          <p:cNvSpPr>
            <a:spLocks noGrp="1"/>
          </p:cNvSpPr>
          <p:nvPr>
            <p:ph type="subTitle" idx="1"/>
          </p:nvPr>
        </p:nvSpPr>
        <p:spPr>
          <a:xfrm>
            <a:off x="647700" y="5075227"/>
            <a:ext cx="6864724" cy="868374"/>
          </a:xfrm>
        </p:spPr>
        <p:txBody>
          <a:bodyPr>
            <a:normAutofit/>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FB5CB5F-AE9B-4C02-B16F-C462CAFC1963}"/>
              </a:ext>
            </a:extLst>
          </p:cNvPr>
          <p:cNvSpPr>
            <a:spLocks noGrp="1"/>
          </p:cNvSpPr>
          <p:nvPr>
            <p:ph type="dt" sz="half" idx="10"/>
          </p:nvPr>
        </p:nvSpPr>
        <p:spPr/>
        <p:txBody>
          <a:bodyPr/>
          <a:lstStyle/>
          <a:p>
            <a:fld id="{D53683AD-F976-40CE-9E95-21B82EE83852}" type="datetime1">
              <a:rPr lang="en-GB" smtClean="0"/>
              <a:t>20/12/2023</a:t>
            </a:fld>
            <a:endParaRPr lang="en-US"/>
          </a:p>
        </p:txBody>
      </p:sp>
      <p:sp>
        <p:nvSpPr>
          <p:cNvPr id="5" name="Footer Placeholder 4">
            <a:extLst>
              <a:ext uri="{FF2B5EF4-FFF2-40B4-BE49-F238E27FC236}">
                <a16:creationId xmlns:a16="http://schemas.microsoft.com/office/drawing/2014/main" id="{4114B1CC-830B-4695-B174-D9E9100A86F7}"/>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03DCD43F-E516-4123-A6D8-DB72C3CC50B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695769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C0AF-44D0-4830-AF13-49B8522BE62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1B4D8C-6045-47B3-9A0C-F2215A904C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9A9F1-F398-416A-A8C0-0A36D838DD15}"/>
              </a:ext>
            </a:extLst>
          </p:cNvPr>
          <p:cNvSpPr>
            <a:spLocks noGrp="1"/>
          </p:cNvSpPr>
          <p:nvPr>
            <p:ph type="dt" sz="half" idx="10"/>
          </p:nvPr>
        </p:nvSpPr>
        <p:spPr/>
        <p:txBody>
          <a:bodyPr/>
          <a:lstStyle/>
          <a:p>
            <a:fld id="{2B965B97-DB4C-4958-8731-B3814CD01D39}" type="datetime1">
              <a:rPr lang="en-GB" smtClean="0"/>
              <a:t>20/12/2023</a:t>
            </a:fld>
            <a:endParaRPr lang="en-US"/>
          </a:p>
        </p:txBody>
      </p:sp>
      <p:sp>
        <p:nvSpPr>
          <p:cNvPr id="5" name="Footer Placeholder 4">
            <a:extLst>
              <a:ext uri="{FF2B5EF4-FFF2-40B4-BE49-F238E27FC236}">
                <a16:creationId xmlns:a16="http://schemas.microsoft.com/office/drawing/2014/main" id="{6E37F801-C9FB-4A34-8386-BA9FBACCBC3C}"/>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B8E05176-F6E9-4997-8355-74F2A4560A65}"/>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677257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BC807-13E1-4F3F-83FA-FD9BD24F3B1F}"/>
              </a:ext>
            </a:extLst>
          </p:cNvPr>
          <p:cNvSpPr>
            <a:spLocks noGrp="1"/>
          </p:cNvSpPr>
          <p:nvPr>
            <p:ph type="title" orient="vert"/>
          </p:nvPr>
        </p:nvSpPr>
        <p:spPr>
          <a:xfrm>
            <a:off x="8986520" y="647699"/>
            <a:ext cx="2291080" cy="52959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9B7E2EAA-155E-482E-A2B8-547653B253EE}"/>
              </a:ext>
            </a:extLst>
          </p:cNvPr>
          <p:cNvSpPr>
            <a:spLocks noGrp="1"/>
          </p:cNvSpPr>
          <p:nvPr>
            <p:ph type="body" orient="vert" idx="1"/>
          </p:nvPr>
        </p:nvSpPr>
        <p:spPr>
          <a:xfrm>
            <a:off x="652371" y="647699"/>
            <a:ext cx="8120789" cy="52959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4A4BDC-BDD0-417D-AF7C-516EE556D7E4}"/>
              </a:ext>
            </a:extLst>
          </p:cNvPr>
          <p:cNvSpPr>
            <a:spLocks noGrp="1"/>
          </p:cNvSpPr>
          <p:nvPr>
            <p:ph type="dt" sz="half" idx="10"/>
          </p:nvPr>
        </p:nvSpPr>
        <p:spPr/>
        <p:txBody>
          <a:bodyPr/>
          <a:lstStyle/>
          <a:p>
            <a:fld id="{86A72C4F-3D51-4EF8-99B8-B8AD7F99A81A}" type="datetime1">
              <a:rPr lang="en-GB" smtClean="0"/>
              <a:t>20/12/2023</a:t>
            </a:fld>
            <a:endParaRPr lang="en-US"/>
          </a:p>
        </p:txBody>
      </p:sp>
      <p:sp>
        <p:nvSpPr>
          <p:cNvPr id="5" name="Footer Placeholder 4">
            <a:extLst>
              <a:ext uri="{FF2B5EF4-FFF2-40B4-BE49-F238E27FC236}">
                <a16:creationId xmlns:a16="http://schemas.microsoft.com/office/drawing/2014/main" id="{0EF663EC-23F9-4202-80F3-F8E550884F61}"/>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DAC8402D-7367-485B-AEA6-5AB2B8209D1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783538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F197-4D72-4945-8068-57D52018E6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C81FA8-039D-4BAF-8AAB-7B6616AFE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7357F-46A1-493A-A5E4-1D7FAE5B9960}"/>
              </a:ext>
            </a:extLst>
          </p:cNvPr>
          <p:cNvSpPr>
            <a:spLocks noGrp="1"/>
          </p:cNvSpPr>
          <p:nvPr>
            <p:ph type="dt" sz="half" idx="10"/>
          </p:nvPr>
        </p:nvSpPr>
        <p:spPr/>
        <p:txBody>
          <a:bodyPr/>
          <a:lstStyle/>
          <a:p>
            <a:fld id="{1149E13D-59E4-4887-BFAE-31985FD4D96B}" type="datetime1">
              <a:rPr lang="en-GB" smtClean="0"/>
              <a:t>20/12/2023</a:t>
            </a:fld>
            <a:endParaRPr lang="en-US"/>
          </a:p>
        </p:txBody>
      </p:sp>
      <p:sp>
        <p:nvSpPr>
          <p:cNvPr id="5" name="Footer Placeholder 4">
            <a:extLst>
              <a:ext uri="{FF2B5EF4-FFF2-40B4-BE49-F238E27FC236}">
                <a16:creationId xmlns:a16="http://schemas.microsoft.com/office/drawing/2014/main" id="{C57277BC-26F9-4B14-A2DC-C7575C5A6393}"/>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107BC3FF-EE25-45FB-A7A8-AAA522F70748}"/>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974260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96BE-9AF9-4E97-9204-5B672D797384}"/>
              </a:ext>
            </a:extLst>
          </p:cNvPr>
          <p:cNvSpPr>
            <a:spLocks noGrp="1"/>
          </p:cNvSpPr>
          <p:nvPr>
            <p:ph type="title"/>
          </p:nvPr>
        </p:nvSpPr>
        <p:spPr>
          <a:xfrm>
            <a:off x="1981200" y="2362200"/>
            <a:ext cx="7696200" cy="24003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5EDF98A-E8AE-4443-9A8C-CB35DEB2CE60}"/>
              </a:ext>
            </a:extLst>
          </p:cNvPr>
          <p:cNvSpPr>
            <a:spLocks noGrp="1"/>
          </p:cNvSpPr>
          <p:nvPr>
            <p:ph type="body" idx="1"/>
          </p:nvPr>
        </p:nvSpPr>
        <p:spPr>
          <a:xfrm>
            <a:off x="1981200" y="5067300"/>
            <a:ext cx="7696200" cy="876300"/>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B7114B-35CB-40C5-BCC8-C5039524FFC1}"/>
              </a:ext>
            </a:extLst>
          </p:cNvPr>
          <p:cNvSpPr>
            <a:spLocks noGrp="1"/>
          </p:cNvSpPr>
          <p:nvPr>
            <p:ph type="dt" sz="half" idx="10"/>
          </p:nvPr>
        </p:nvSpPr>
        <p:spPr/>
        <p:txBody>
          <a:bodyPr/>
          <a:lstStyle/>
          <a:p>
            <a:fld id="{DD1103DD-0164-4D13-8735-D6DC05F37383}" type="datetime1">
              <a:rPr lang="en-GB" smtClean="0"/>
              <a:t>20/12/2023</a:t>
            </a:fld>
            <a:endParaRPr lang="en-US"/>
          </a:p>
        </p:txBody>
      </p:sp>
      <p:sp>
        <p:nvSpPr>
          <p:cNvPr id="5" name="Footer Placeholder 4">
            <a:extLst>
              <a:ext uri="{FF2B5EF4-FFF2-40B4-BE49-F238E27FC236}">
                <a16:creationId xmlns:a16="http://schemas.microsoft.com/office/drawing/2014/main" id="{7A1AA324-982E-42C4-8002-5F236877CFD5}"/>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5D401596-9353-4C1A-972E-6522F2B42049}"/>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631971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F0BC9-7469-437A-B92B-0A2627E4B9B4}"/>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1B7D887-595C-4649-AF8E-E78307000D4A}"/>
              </a:ext>
            </a:extLst>
          </p:cNvPr>
          <p:cNvSpPr>
            <a:spLocks noGrp="1"/>
          </p:cNvSpPr>
          <p:nvPr>
            <p:ph sz="half" idx="1"/>
          </p:nvPr>
        </p:nvSpPr>
        <p:spPr>
          <a:xfrm>
            <a:off x="914400" y="1825625"/>
            <a:ext cx="49911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39FE29C-ED37-4DD9-949F-0024342619E1}"/>
              </a:ext>
            </a:extLst>
          </p:cNvPr>
          <p:cNvSpPr>
            <a:spLocks noGrp="1"/>
          </p:cNvSpPr>
          <p:nvPr>
            <p:ph sz="half" idx="2"/>
          </p:nvPr>
        </p:nvSpPr>
        <p:spPr>
          <a:xfrm>
            <a:off x="6248400" y="1825625"/>
            <a:ext cx="5029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A6F6AA34-8CC0-4E5B-8396-0AC75633142B}"/>
              </a:ext>
            </a:extLst>
          </p:cNvPr>
          <p:cNvSpPr>
            <a:spLocks noGrp="1"/>
          </p:cNvSpPr>
          <p:nvPr>
            <p:ph type="dt" sz="half" idx="10"/>
          </p:nvPr>
        </p:nvSpPr>
        <p:spPr/>
        <p:txBody>
          <a:bodyPr/>
          <a:lstStyle/>
          <a:p>
            <a:fld id="{622B5AF4-9F57-43D7-ADE3-39A95BD0F3D9}" type="datetime1">
              <a:rPr lang="en-GB" smtClean="0"/>
              <a:t>20/12/2023</a:t>
            </a:fld>
            <a:endParaRPr lang="en-US"/>
          </a:p>
        </p:txBody>
      </p:sp>
      <p:sp>
        <p:nvSpPr>
          <p:cNvPr id="6" name="Footer Placeholder 5">
            <a:extLst>
              <a:ext uri="{FF2B5EF4-FFF2-40B4-BE49-F238E27FC236}">
                <a16:creationId xmlns:a16="http://schemas.microsoft.com/office/drawing/2014/main" id="{28DF7398-73FE-4D27-AFF9-91BEBFED32A5}"/>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7" name="Slide Number Placeholder 6">
            <a:extLst>
              <a:ext uri="{FF2B5EF4-FFF2-40B4-BE49-F238E27FC236}">
                <a16:creationId xmlns:a16="http://schemas.microsoft.com/office/drawing/2014/main" id="{11700880-10EE-4115-8BBB-13DDF270DBD1}"/>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099266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F3C9B-D20D-43FA-BA18-D50F86A9127E}"/>
              </a:ext>
            </a:extLst>
          </p:cNvPr>
          <p:cNvSpPr>
            <a:spLocks noGrp="1"/>
          </p:cNvSpPr>
          <p:nvPr>
            <p:ph type="title"/>
          </p:nvPr>
        </p:nvSpPr>
        <p:spPr>
          <a:xfrm>
            <a:off x="652371" y="647699"/>
            <a:ext cx="10625229" cy="115062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D52F00A-F4EE-40FC-9325-373840422D52}"/>
              </a:ext>
            </a:extLst>
          </p:cNvPr>
          <p:cNvSpPr>
            <a:spLocks noGrp="1"/>
          </p:cNvSpPr>
          <p:nvPr>
            <p:ph type="body" idx="1"/>
          </p:nvPr>
        </p:nvSpPr>
        <p:spPr>
          <a:xfrm>
            <a:off x="655863" y="1879599"/>
            <a:ext cx="5157787"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F75DD90-A306-4A8B-A54C-8033B7F7F0E9}"/>
              </a:ext>
            </a:extLst>
          </p:cNvPr>
          <p:cNvSpPr>
            <a:spLocks noGrp="1"/>
          </p:cNvSpPr>
          <p:nvPr>
            <p:ph sz="half" idx="2"/>
          </p:nvPr>
        </p:nvSpPr>
        <p:spPr>
          <a:xfrm>
            <a:off x="655863" y="2560955"/>
            <a:ext cx="5157787"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040E0AA-F8F8-4862-B27B-50FAF2F34DE0}"/>
              </a:ext>
            </a:extLst>
          </p:cNvPr>
          <p:cNvSpPr>
            <a:spLocks noGrp="1"/>
          </p:cNvSpPr>
          <p:nvPr>
            <p:ph type="body" sz="quarter" idx="3"/>
          </p:nvPr>
        </p:nvSpPr>
        <p:spPr>
          <a:xfrm>
            <a:off x="6094412" y="1879599"/>
            <a:ext cx="5183188" cy="675641"/>
          </a:xfrm>
        </p:spPr>
        <p:txBody>
          <a:bodyPr anchor="b">
            <a:no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FEBDD6-EDA1-4CE7-9DDC-9D977E12DDAB}"/>
              </a:ext>
            </a:extLst>
          </p:cNvPr>
          <p:cNvSpPr>
            <a:spLocks noGrp="1"/>
          </p:cNvSpPr>
          <p:nvPr>
            <p:ph sz="quarter" idx="4"/>
          </p:nvPr>
        </p:nvSpPr>
        <p:spPr>
          <a:xfrm>
            <a:off x="6094412" y="2560955"/>
            <a:ext cx="5183188" cy="3649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0044487-D350-4434-A5C7-A96942FFC95E}"/>
              </a:ext>
            </a:extLst>
          </p:cNvPr>
          <p:cNvSpPr>
            <a:spLocks noGrp="1"/>
          </p:cNvSpPr>
          <p:nvPr>
            <p:ph type="dt" sz="half" idx="10"/>
          </p:nvPr>
        </p:nvSpPr>
        <p:spPr/>
        <p:txBody>
          <a:bodyPr/>
          <a:lstStyle/>
          <a:p>
            <a:fld id="{01820279-F872-4CD6-B860-FD83453E97B6}" type="datetime1">
              <a:rPr lang="en-GB" smtClean="0"/>
              <a:t>20/12/2023</a:t>
            </a:fld>
            <a:endParaRPr lang="en-US"/>
          </a:p>
        </p:txBody>
      </p:sp>
      <p:sp>
        <p:nvSpPr>
          <p:cNvPr id="8" name="Footer Placeholder 7">
            <a:extLst>
              <a:ext uri="{FF2B5EF4-FFF2-40B4-BE49-F238E27FC236}">
                <a16:creationId xmlns:a16="http://schemas.microsoft.com/office/drawing/2014/main" id="{3389DC43-E591-42BF-82EE-E4887E4BC53A}"/>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9" name="Slide Number Placeholder 8">
            <a:extLst>
              <a:ext uri="{FF2B5EF4-FFF2-40B4-BE49-F238E27FC236}">
                <a16:creationId xmlns:a16="http://schemas.microsoft.com/office/drawing/2014/main" id="{568CD421-2D00-41DD-A393-4739E389D95E}"/>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5042273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9A8B-0FAF-431C-9657-9003FA0373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BBA2A1-331D-40F8-867B-CE15011360A1}"/>
              </a:ext>
            </a:extLst>
          </p:cNvPr>
          <p:cNvSpPr>
            <a:spLocks noGrp="1"/>
          </p:cNvSpPr>
          <p:nvPr>
            <p:ph type="dt" sz="half" idx="10"/>
          </p:nvPr>
        </p:nvSpPr>
        <p:spPr/>
        <p:txBody>
          <a:bodyPr/>
          <a:lstStyle/>
          <a:p>
            <a:fld id="{49516E03-1436-43D8-BA85-2DC0B59D88D5}" type="datetime1">
              <a:rPr lang="en-GB" smtClean="0"/>
              <a:t>20/12/2023</a:t>
            </a:fld>
            <a:endParaRPr lang="en-US"/>
          </a:p>
        </p:txBody>
      </p:sp>
      <p:sp>
        <p:nvSpPr>
          <p:cNvPr id="4" name="Footer Placeholder 3">
            <a:extLst>
              <a:ext uri="{FF2B5EF4-FFF2-40B4-BE49-F238E27FC236}">
                <a16:creationId xmlns:a16="http://schemas.microsoft.com/office/drawing/2014/main" id="{850995C1-5121-47B6-AC6D-F60C0FF6635F}"/>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5" name="Slide Number Placeholder 4">
            <a:extLst>
              <a:ext uri="{FF2B5EF4-FFF2-40B4-BE49-F238E27FC236}">
                <a16:creationId xmlns:a16="http://schemas.microsoft.com/office/drawing/2014/main" id="{DEDBE022-9B54-431C-80D5-5D8F2AFCB92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2348351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15B6E5-6347-41F6-85FC-3BF3652D1BC3}"/>
              </a:ext>
            </a:extLst>
          </p:cNvPr>
          <p:cNvSpPr>
            <a:spLocks noGrp="1"/>
          </p:cNvSpPr>
          <p:nvPr>
            <p:ph type="dt" sz="half" idx="10"/>
          </p:nvPr>
        </p:nvSpPr>
        <p:spPr/>
        <p:txBody>
          <a:bodyPr/>
          <a:lstStyle/>
          <a:p>
            <a:fld id="{D102B996-39B0-4B12-8EF6-A57D2EAD9232}" type="datetime1">
              <a:rPr lang="en-GB" smtClean="0"/>
              <a:t>20/12/2023</a:t>
            </a:fld>
            <a:endParaRPr lang="en-US"/>
          </a:p>
        </p:txBody>
      </p:sp>
      <p:sp>
        <p:nvSpPr>
          <p:cNvPr id="3" name="Footer Placeholder 2">
            <a:extLst>
              <a:ext uri="{FF2B5EF4-FFF2-40B4-BE49-F238E27FC236}">
                <a16:creationId xmlns:a16="http://schemas.microsoft.com/office/drawing/2014/main" id="{1C6A93F6-45F8-4453-B5DC-B2F3D5D0B50A}"/>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4" name="Slide Number Placeholder 3">
            <a:extLst>
              <a:ext uri="{FF2B5EF4-FFF2-40B4-BE49-F238E27FC236}">
                <a16:creationId xmlns:a16="http://schemas.microsoft.com/office/drawing/2014/main" id="{7EE364E1-213B-4AF0-80D7-8101EFD5E410}"/>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888580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90B5D-E76D-4797-AD77-15625D675F3A}"/>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9744D8D-C9CF-43B2-905D-2368B17A539A}"/>
              </a:ext>
            </a:extLst>
          </p:cNvPr>
          <p:cNvSpPr>
            <a:spLocks noGrp="1"/>
          </p:cNvSpPr>
          <p:nvPr>
            <p:ph idx="1"/>
          </p:nvPr>
        </p:nvSpPr>
        <p:spPr>
          <a:xfrm>
            <a:off x="5540188" y="914400"/>
            <a:ext cx="5737412" cy="50291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1B4BF0C-D14C-46D7-ACDD-1885DDD883F1}"/>
              </a:ext>
            </a:extLst>
          </p:cNvPr>
          <p:cNvSpPr>
            <a:spLocks noGrp="1"/>
          </p:cNvSpPr>
          <p:nvPr>
            <p:ph type="body" sz="half" idx="2"/>
          </p:nvPr>
        </p:nvSpPr>
        <p:spPr>
          <a:xfrm>
            <a:off x="652372" y="2697479"/>
            <a:ext cx="4119654" cy="32461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FD7D8D-72E7-4ABD-BB87-80BB49003104}"/>
              </a:ext>
            </a:extLst>
          </p:cNvPr>
          <p:cNvSpPr>
            <a:spLocks noGrp="1"/>
          </p:cNvSpPr>
          <p:nvPr>
            <p:ph type="dt" sz="half" idx="10"/>
          </p:nvPr>
        </p:nvSpPr>
        <p:spPr/>
        <p:txBody>
          <a:bodyPr/>
          <a:lstStyle/>
          <a:p>
            <a:fld id="{6259E425-6DF0-46F3-9C6C-FA81F5C47198}" type="datetime1">
              <a:rPr lang="en-GB" smtClean="0"/>
              <a:t>20/12/2023</a:t>
            </a:fld>
            <a:endParaRPr lang="en-US"/>
          </a:p>
        </p:txBody>
      </p:sp>
      <p:sp>
        <p:nvSpPr>
          <p:cNvPr id="6" name="Footer Placeholder 5">
            <a:extLst>
              <a:ext uri="{FF2B5EF4-FFF2-40B4-BE49-F238E27FC236}">
                <a16:creationId xmlns:a16="http://schemas.microsoft.com/office/drawing/2014/main" id="{A9D9C1CE-C8CE-4364-A021-ADC2D6472609}"/>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7" name="Slide Number Placeholder 6">
            <a:extLst>
              <a:ext uri="{FF2B5EF4-FFF2-40B4-BE49-F238E27FC236}">
                <a16:creationId xmlns:a16="http://schemas.microsoft.com/office/drawing/2014/main" id="{6AE6FA33-09EF-495A-853E-63750CA37AC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3822090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F023E-952E-40DF-A101-74D22789D534}"/>
              </a:ext>
            </a:extLst>
          </p:cNvPr>
          <p:cNvSpPr>
            <a:spLocks noGrp="1"/>
          </p:cNvSpPr>
          <p:nvPr>
            <p:ph type="title"/>
          </p:nvPr>
        </p:nvSpPr>
        <p:spPr>
          <a:xfrm>
            <a:off x="652372" y="647700"/>
            <a:ext cx="4119654" cy="1714500"/>
          </a:xfrm>
        </p:spPr>
        <p:txBody>
          <a:bodyPr anchor="b">
            <a:noAutofit/>
          </a:bodyPr>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841E98DD-BF5D-4CCA-8C66-F2A6CE11271C}"/>
              </a:ext>
            </a:extLst>
          </p:cNvPr>
          <p:cNvSpPr>
            <a:spLocks noGrp="1"/>
          </p:cNvSpPr>
          <p:nvPr>
            <p:ph type="pic" idx="1"/>
          </p:nvPr>
        </p:nvSpPr>
        <p:spPr>
          <a:xfrm>
            <a:off x="5486400" y="914400"/>
            <a:ext cx="5791200" cy="50291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0EC22A6-F2C2-4A88-BEE5-2D6CEB520EB9}"/>
              </a:ext>
            </a:extLst>
          </p:cNvPr>
          <p:cNvSpPr>
            <a:spLocks noGrp="1"/>
          </p:cNvSpPr>
          <p:nvPr>
            <p:ph type="body" sz="half" idx="2"/>
          </p:nvPr>
        </p:nvSpPr>
        <p:spPr>
          <a:xfrm>
            <a:off x="652372" y="2697480"/>
            <a:ext cx="4119654" cy="317150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A1F755-C7AF-4C50-8CA8-828612A767B0}"/>
              </a:ext>
            </a:extLst>
          </p:cNvPr>
          <p:cNvSpPr>
            <a:spLocks noGrp="1"/>
          </p:cNvSpPr>
          <p:nvPr>
            <p:ph type="dt" sz="half" idx="10"/>
          </p:nvPr>
        </p:nvSpPr>
        <p:spPr/>
        <p:txBody>
          <a:bodyPr/>
          <a:lstStyle/>
          <a:p>
            <a:fld id="{FE678475-C9F1-48B2-807D-85D35A91F1C4}" type="datetime1">
              <a:rPr lang="en-GB" smtClean="0"/>
              <a:t>20/12/2023</a:t>
            </a:fld>
            <a:endParaRPr lang="en-US"/>
          </a:p>
        </p:txBody>
      </p:sp>
      <p:sp>
        <p:nvSpPr>
          <p:cNvPr id="6" name="Footer Placeholder 5">
            <a:extLst>
              <a:ext uri="{FF2B5EF4-FFF2-40B4-BE49-F238E27FC236}">
                <a16:creationId xmlns:a16="http://schemas.microsoft.com/office/drawing/2014/main" id="{C1EDE175-E818-477C-A3F6-7DD65C12688E}"/>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7" name="Slide Number Placeholder 6">
            <a:extLst>
              <a:ext uri="{FF2B5EF4-FFF2-40B4-BE49-F238E27FC236}">
                <a16:creationId xmlns:a16="http://schemas.microsoft.com/office/drawing/2014/main" id="{91D0B8E3-DB91-440B-818F-71E4248BB102}"/>
              </a:ext>
            </a:extLst>
          </p:cNvPr>
          <p:cNvSpPr>
            <a:spLocks noGrp="1"/>
          </p:cNvSpPr>
          <p:nvPr>
            <p:ph type="sldNum" sz="quarter" idx="12"/>
          </p:nvPr>
        </p:nvSpPr>
        <p:spPr/>
        <p:txBody>
          <a:bodyPr/>
          <a:lstStyle/>
          <a:p>
            <a:fld id="{4BA915EE-10CB-4CF1-8569-6154455DA573}" type="slidenum">
              <a:rPr lang="en-US" smtClean="0"/>
              <a:t>‹#›</a:t>
            </a:fld>
            <a:endParaRPr lang="en-US"/>
          </a:p>
        </p:txBody>
      </p:sp>
    </p:spTree>
    <p:extLst>
      <p:ext uri="{BB962C8B-B14F-4D97-AF65-F5344CB8AC3E}">
        <p14:creationId xmlns:p14="http://schemas.microsoft.com/office/powerpoint/2010/main" val="1857713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5EB7D6-B8CB-49E3-874F-2255BEE82473}"/>
              </a:ext>
            </a:extLst>
          </p:cNvPr>
          <p:cNvSpPr>
            <a:spLocks noGrp="1"/>
          </p:cNvSpPr>
          <p:nvPr>
            <p:ph type="title"/>
          </p:nvPr>
        </p:nvSpPr>
        <p:spPr>
          <a:xfrm>
            <a:off x="652371" y="647700"/>
            <a:ext cx="10625229" cy="11470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FBEEAC5-A8AB-4FE8-A270-D70F7DED4A50}"/>
              </a:ext>
            </a:extLst>
          </p:cNvPr>
          <p:cNvSpPr>
            <a:spLocks noGrp="1"/>
          </p:cNvSpPr>
          <p:nvPr>
            <p:ph type="body" idx="1"/>
          </p:nvPr>
        </p:nvSpPr>
        <p:spPr>
          <a:xfrm>
            <a:off x="652371" y="2095500"/>
            <a:ext cx="10620855" cy="3848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7B6506C-52BF-4C05-AD31-7C08B80151CB}"/>
              </a:ext>
            </a:extLst>
          </p:cNvPr>
          <p:cNvSpPr>
            <a:spLocks noGrp="1"/>
          </p:cNvSpPr>
          <p:nvPr>
            <p:ph type="dt" sz="half" idx="2"/>
          </p:nvPr>
        </p:nvSpPr>
        <p:spPr>
          <a:xfrm>
            <a:off x="652371" y="6332538"/>
            <a:ext cx="3006492" cy="365125"/>
          </a:xfrm>
          <a:prstGeom prst="rect">
            <a:avLst/>
          </a:prstGeom>
        </p:spPr>
        <p:txBody>
          <a:bodyPr vert="horz" lIns="91440" tIns="45720" rIns="91440" bIns="45720" rtlCol="0" anchor="ctr"/>
          <a:lstStyle>
            <a:lvl1pPr algn="l">
              <a:defRPr sz="900" b="1" spc="100" baseline="0">
                <a:solidFill>
                  <a:schemeClr val="tx1"/>
                </a:solidFill>
              </a:defRPr>
            </a:lvl1pPr>
          </a:lstStyle>
          <a:p>
            <a:fld id="{5DE0D8D2-9E02-4412-AB8C-7E71E34D73A9}" type="datetime1">
              <a:rPr lang="en-GB" smtClean="0"/>
              <a:t>20/12/2023</a:t>
            </a:fld>
            <a:endParaRPr lang="en-US"/>
          </a:p>
        </p:txBody>
      </p:sp>
      <p:sp>
        <p:nvSpPr>
          <p:cNvPr id="5" name="Footer Placeholder 4">
            <a:extLst>
              <a:ext uri="{FF2B5EF4-FFF2-40B4-BE49-F238E27FC236}">
                <a16:creationId xmlns:a16="http://schemas.microsoft.com/office/drawing/2014/main" id="{F2534630-6C67-4A40-A499-CB025B2438CE}"/>
              </a:ext>
            </a:extLst>
          </p:cNvPr>
          <p:cNvSpPr>
            <a:spLocks noGrp="1"/>
          </p:cNvSpPr>
          <p:nvPr>
            <p:ph type="ftr" sz="quarter" idx="3"/>
          </p:nvPr>
        </p:nvSpPr>
        <p:spPr>
          <a:xfrm>
            <a:off x="8034169" y="6332538"/>
            <a:ext cx="3505459" cy="365125"/>
          </a:xfrm>
          <a:prstGeom prst="rect">
            <a:avLst/>
          </a:prstGeom>
        </p:spPr>
        <p:txBody>
          <a:bodyPr vert="horz" lIns="91440" tIns="45720" rIns="91440" bIns="45720" rtlCol="0" anchor="ctr"/>
          <a:lstStyle>
            <a:lvl1pPr algn="r">
              <a:defRPr sz="900" b="1" spc="100" baseline="0">
                <a:solidFill>
                  <a:schemeClr val="tx1"/>
                </a:solidFill>
              </a:defRPr>
            </a:lvl1pPr>
          </a:lstStyle>
          <a:p>
            <a:r>
              <a:rPr lang="ko-KR" altLang="en-US"/>
              <a:t>라자루스 조직 </a:t>
            </a:r>
            <a:r>
              <a:rPr lang="en-US" altLang="ko-KR"/>
              <a:t>| Lazarus Group</a:t>
            </a:r>
            <a:endParaRPr lang="en-US"/>
          </a:p>
        </p:txBody>
      </p:sp>
      <p:sp>
        <p:nvSpPr>
          <p:cNvPr id="6" name="Slide Number Placeholder 5">
            <a:extLst>
              <a:ext uri="{FF2B5EF4-FFF2-40B4-BE49-F238E27FC236}">
                <a16:creationId xmlns:a16="http://schemas.microsoft.com/office/drawing/2014/main" id="{E964E14B-0EE8-4015-809C-DD36B5459B82}"/>
              </a:ext>
            </a:extLst>
          </p:cNvPr>
          <p:cNvSpPr>
            <a:spLocks noGrp="1"/>
          </p:cNvSpPr>
          <p:nvPr>
            <p:ph type="sldNum" sz="quarter" idx="4"/>
          </p:nvPr>
        </p:nvSpPr>
        <p:spPr>
          <a:xfrm>
            <a:off x="11444747" y="6332538"/>
            <a:ext cx="539808" cy="365125"/>
          </a:xfrm>
          <a:prstGeom prst="rect">
            <a:avLst/>
          </a:prstGeom>
        </p:spPr>
        <p:txBody>
          <a:bodyPr vert="horz" lIns="91440" tIns="45720" rIns="91440" bIns="45720" rtlCol="0" anchor="ctr"/>
          <a:lstStyle>
            <a:lvl1pPr algn="r">
              <a:defRPr sz="900" b="1" spc="100" baseline="0">
                <a:solidFill>
                  <a:schemeClr val="tx1"/>
                </a:solidFill>
              </a:defRPr>
            </a:lvl1pPr>
          </a:lstStyle>
          <a:p>
            <a:fld id="{4BA915EE-10CB-4CF1-8569-6154455DA573}" type="slidenum">
              <a:rPr lang="en-US" smtClean="0"/>
              <a:t>‹#›</a:t>
            </a:fld>
            <a:endParaRPr lang="en-US"/>
          </a:p>
        </p:txBody>
      </p:sp>
    </p:spTree>
    <p:extLst>
      <p:ext uri="{BB962C8B-B14F-4D97-AF65-F5344CB8AC3E}">
        <p14:creationId xmlns:p14="http://schemas.microsoft.com/office/powerpoint/2010/main" val="284134089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p:txStyles>
    <p:titleStyle>
      <a:lvl1pPr algn="l" defTabSz="914400" rtl="0" eaLnBrk="1" latinLnBrk="0" hangingPunct="1">
        <a:lnSpc>
          <a:spcPct val="120000"/>
        </a:lnSpc>
        <a:spcBef>
          <a:spcPct val="0"/>
        </a:spcBef>
        <a:buNone/>
        <a:defRPr sz="3600" kern="1200" cap="all" spc="300" baseline="0">
          <a:solidFill>
            <a:srgbClr val="FFFFFF"/>
          </a:solidFill>
          <a:highlight>
            <a:srgbClr val="000000"/>
          </a:highligh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Clr>
          <a:schemeClr val="tx1"/>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www.dhs.gov/sites/default/files/2023-09/08.%20Combatting%20Illicit%20Activity%20Phase%202_508_0.pdf" TargetMode="External"/><Relationship Id="rId7" Type="http://schemas.openxmlformats.org/officeDocument/2006/relationships/hyperlink" Target="https://go.recordedfuture.com/hubfs/reports/cta-2023-1130.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media.kasperskycontenthub.com/wp-content/uploads/sites/43/2018/03/07180244/Lazarus_Under_The_Hood_PDF_final.pdf" TargetMode="External"/><Relationship Id="rId5" Type="http://schemas.openxmlformats.org/officeDocument/2006/relationships/hyperlink" Target="https://www.elastic.co/security-labs/elastic-catches-dprk-passing-out-kandykorn" TargetMode="External"/><Relationship Id="rId4" Type="http://schemas.openxmlformats.org/officeDocument/2006/relationships/hyperlink" Target="https://www.elastic.co/security-labs/DPRK-strikes-using-a-new-variant-of-rustbucket"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www.mandiant.com/resources/blog/mapping-dprk-groups-to-government" TargetMode="External"/><Relationship Id="rId3" Type="http://schemas.openxmlformats.org/officeDocument/2006/relationships/hyperlink" Target="https://www.bleepingcomputer.com/news/security/new-macos-kandykorn-malware-targets-cryptocurrency-engineers/#:~:text=KandyKorn%20is%20an%20advanced%20final,its%20trace%20on%20the%20system." TargetMode="External"/><Relationship Id="rId7" Type="http://schemas.openxmlformats.org/officeDocument/2006/relationships/hyperlink" Target="https://securelist.com/bluenoroff-methods-bypass-motw/108383/"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www.jamf.com/blog/bluenoroff-apt-targets-macos-rustbucket-malware/" TargetMode="External"/><Relationship Id="rId11" Type="http://schemas.openxmlformats.org/officeDocument/2006/relationships/hyperlink" Target="https://home.treasury.gov/news/press-releases/jy1498" TargetMode="External"/><Relationship Id="rId5" Type="http://schemas.openxmlformats.org/officeDocument/2006/relationships/hyperlink" Target="https://www.coindesk.com/markets/2020/09/26/over-280m-drained-in-kucoin-crypto-exchange-hack/" TargetMode="External"/><Relationship Id="rId10" Type="http://schemas.openxmlformats.org/officeDocument/2006/relationships/hyperlink" Target="https://www.justice.gov/opa/pr/three-north-korean-military-hackers-indicted-wide-ranging-scheme-commit-cyberattacks-and" TargetMode="External"/><Relationship Id="rId4" Type="http://schemas.openxmlformats.org/officeDocument/2006/relationships/hyperlink" Target="https://www.chainalysis.com/blog/2022-biggest-year-ever-for-crypto-hacking/" TargetMode="External"/><Relationship Id="rId9" Type="http://schemas.openxmlformats.org/officeDocument/2006/relationships/hyperlink" Target="https://blog.sekoia.io/bluenoroffs-rustbucket-campaig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AC1B80-F8B2-4B95-B4B7-7917A33D24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03A84DF-7127-1282-4C8E-D457CF22177D}"/>
              </a:ext>
            </a:extLst>
          </p:cNvPr>
          <p:cNvPicPr>
            <a:picLocks noChangeAspect="1"/>
          </p:cNvPicPr>
          <p:nvPr/>
        </p:nvPicPr>
        <p:blipFill>
          <a:blip r:embed="rId3">
            <a:extLst>
              <a:ext uri="{28A0092B-C50C-407E-A947-70E740481C1C}">
                <a14:useLocalDpi xmlns:a14="http://schemas.microsoft.com/office/drawing/2010/main" val="0"/>
              </a:ext>
            </a:extLst>
          </a:blip>
          <a:srcRect t="8521" b="8521"/>
          <a:stretch/>
        </p:blipFill>
        <p:spPr>
          <a:xfrm>
            <a:off x="20" y="-1"/>
            <a:ext cx="12191979" cy="5063112"/>
          </a:xfrm>
          <a:prstGeom prst="rect">
            <a:avLst/>
          </a:prstGeom>
        </p:spPr>
      </p:pic>
      <p:sp>
        <p:nvSpPr>
          <p:cNvPr id="2" name="Title 1">
            <a:extLst>
              <a:ext uri="{FF2B5EF4-FFF2-40B4-BE49-F238E27FC236}">
                <a16:creationId xmlns:a16="http://schemas.microsoft.com/office/drawing/2014/main" id="{0AD29749-DAEB-8CC9-1F00-999C3763FC15}"/>
              </a:ext>
            </a:extLst>
          </p:cNvPr>
          <p:cNvSpPr>
            <a:spLocks noGrp="1"/>
          </p:cNvSpPr>
          <p:nvPr>
            <p:ph type="ctrTitle"/>
          </p:nvPr>
        </p:nvSpPr>
        <p:spPr>
          <a:xfrm>
            <a:off x="647700" y="489219"/>
            <a:ext cx="8411240" cy="2042336"/>
          </a:xfrm>
        </p:spPr>
        <p:txBody>
          <a:bodyPr anchor="t">
            <a:normAutofit/>
          </a:bodyPr>
          <a:lstStyle/>
          <a:p>
            <a:br>
              <a:rPr lang="en-GB" altLang="ko-KR" dirty="0"/>
            </a:br>
            <a:r>
              <a:rPr lang="ko-KR" altLang="en-US" dirty="0"/>
              <a:t>라자루스 조직</a:t>
            </a:r>
            <a:r>
              <a:rPr lang="en-GB" altLang="ko-KR" dirty="0"/>
              <a:t> | </a:t>
            </a:r>
            <a:r>
              <a:rPr lang="en-GB" dirty="0"/>
              <a:t>Lazarus Group: From DPRK to DIGITAL ASSETS</a:t>
            </a:r>
          </a:p>
        </p:txBody>
      </p:sp>
      <p:sp>
        <p:nvSpPr>
          <p:cNvPr id="3" name="Subtitle 2">
            <a:extLst>
              <a:ext uri="{FF2B5EF4-FFF2-40B4-BE49-F238E27FC236}">
                <a16:creationId xmlns:a16="http://schemas.microsoft.com/office/drawing/2014/main" id="{E1E96D54-F6CB-2A4B-F980-5AEC7A58C07B}"/>
              </a:ext>
            </a:extLst>
          </p:cNvPr>
          <p:cNvSpPr>
            <a:spLocks noGrp="1"/>
          </p:cNvSpPr>
          <p:nvPr>
            <p:ph type="subTitle" idx="1"/>
          </p:nvPr>
        </p:nvSpPr>
        <p:spPr>
          <a:xfrm>
            <a:off x="647700" y="5146216"/>
            <a:ext cx="9524999" cy="1371542"/>
          </a:xfrm>
        </p:spPr>
        <p:txBody>
          <a:bodyPr anchor="ctr">
            <a:normAutofit/>
          </a:bodyPr>
          <a:lstStyle/>
          <a:p>
            <a:r>
              <a:rPr lang="en-GB" dirty="0"/>
              <a:t>North Korean APTs &amp; The Digital Assets Sector </a:t>
            </a:r>
          </a:p>
          <a:p>
            <a:r>
              <a:rPr lang="en-GB" dirty="0"/>
              <a:t>Han O’Connor, Junior Security Analyst</a:t>
            </a:r>
          </a:p>
        </p:txBody>
      </p:sp>
      <p:sp>
        <p:nvSpPr>
          <p:cNvPr id="10" name="Date Placeholder 9">
            <a:extLst>
              <a:ext uri="{FF2B5EF4-FFF2-40B4-BE49-F238E27FC236}">
                <a16:creationId xmlns:a16="http://schemas.microsoft.com/office/drawing/2014/main" id="{1389DB16-44E0-04FF-411C-6875852AFD74}"/>
              </a:ext>
            </a:extLst>
          </p:cNvPr>
          <p:cNvSpPr>
            <a:spLocks noGrp="1"/>
          </p:cNvSpPr>
          <p:nvPr>
            <p:ph type="dt" sz="half" idx="10"/>
          </p:nvPr>
        </p:nvSpPr>
        <p:spPr/>
        <p:txBody>
          <a:bodyPr/>
          <a:lstStyle/>
          <a:p>
            <a:fld id="{D248F980-5EA9-45AE-BFAF-7FE74553A73D}" type="datetime1">
              <a:rPr lang="en-GB" smtClean="0"/>
              <a:t>20/12/2023</a:t>
            </a:fld>
            <a:endParaRPr lang="en-US"/>
          </a:p>
        </p:txBody>
      </p:sp>
      <p:sp>
        <p:nvSpPr>
          <p:cNvPr id="11" name="Footer Placeholder 10">
            <a:extLst>
              <a:ext uri="{FF2B5EF4-FFF2-40B4-BE49-F238E27FC236}">
                <a16:creationId xmlns:a16="http://schemas.microsoft.com/office/drawing/2014/main" id="{12336F33-0557-601F-A28A-2030392DFA50}"/>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12" name="Slide Number Placeholder 11">
            <a:extLst>
              <a:ext uri="{FF2B5EF4-FFF2-40B4-BE49-F238E27FC236}">
                <a16:creationId xmlns:a16="http://schemas.microsoft.com/office/drawing/2014/main" id="{5F57DC34-D2A4-E8E6-4207-F9986ECEBA96}"/>
              </a:ext>
            </a:extLst>
          </p:cNvPr>
          <p:cNvSpPr>
            <a:spLocks noGrp="1"/>
          </p:cNvSpPr>
          <p:nvPr>
            <p:ph type="sldNum" sz="quarter" idx="12"/>
          </p:nvPr>
        </p:nvSpPr>
        <p:spPr/>
        <p:txBody>
          <a:bodyPr/>
          <a:lstStyle/>
          <a:p>
            <a:fld id="{4BA915EE-10CB-4CF1-8569-6154455DA573}" type="slidenum">
              <a:rPr lang="en-US" smtClean="0"/>
              <a:t>1</a:t>
            </a:fld>
            <a:endParaRPr lang="en-US"/>
          </a:p>
        </p:txBody>
      </p:sp>
    </p:spTree>
    <p:extLst>
      <p:ext uri="{BB962C8B-B14F-4D97-AF65-F5344CB8AC3E}">
        <p14:creationId xmlns:p14="http://schemas.microsoft.com/office/powerpoint/2010/main" val="1767826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575532" y="340242"/>
            <a:ext cx="3358516" cy="746051"/>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KANDYKORN</a:t>
            </a:r>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60FD8207-7221-4121-9F72-FA220EA80840}"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10</a:t>
            </a:fld>
            <a:endParaRPr lang="en-US"/>
          </a:p>
        </p:txBody>
      </p:sp>
      <p:sp>
        <p:nvSpPr>
          <p:cNvPr id="4" name="TextBox 3">
            <a:extLst>
              <a:ext uri="{FF2B5EF4-FFF2-40B4-BE49-F238E27FC236}">
                <a16:creationId xmlns:a16="http://schemas.microsoft.com/office/drawing/2014/main" id="{D12BA79D-AEE9-43A7-FB85-6752446FBEA7}"/>
              </a:ext>
            </a:extLst>
          </p:cNvPr>
          <p:cNvSpPr txBox="1"/>
          <p:nvPr/>
        </p:nvSpPr>
        <p:spPr>
          <a:xfrm>
            <a:off x="2936988" y="6077501"/>
            <a:ext cx="6318022" cy="646331"/>
          </a:xfrm>
          <a:prstGeom prst="rect">
            <a:avLst/>
          </a:prstGeom>
          <a:noFill/>
        </p:spPr>
        <p:txBody>
          <a:bodyPr wrap="square" rtlCol="0">
            <a:spAutoFit/>
          </a:bodyPr>
          <a:lstStyle/>
          <a:p>
            <a:r>
              <a:rPr lang="en-GB" dirty="0"/>
              <a:t>Elastic (2023), </a:t>
            </a:r>
            <a:r>
              <a:rPr lang="en-GB" i="1" dirty="0">
                <a:effectLst/>
              </a:rPr>
              <a:t>Elastic catches DPRK passing out KANDYKORN</a:t>
            </a:r>
            <a:endParaRPr lang="en-GB" i="1" dirty="0">
              <a:solidFill>
                <a:srgbClr val="222222"/>
              </a:solidFill>
              <a:effectLst/>
            </a:endParaRPr>
          </a:p>
          <a:p>
            <a:endParaRPr lang="en-GB" i="1" dirty="0"/>
          </a:p>
        </p:txBody>
      </p:sp>
      <p:sp>
        <p:nvSpPr>
          <p:cNvPr id="5" name="AutoShape 4" descr="KANDYKORN macOS Malware">
            <a:extLst>
              <a:ext uri="{FF2B5EF4-FFF2-40B4-BE49-F238E27FC236}">
                <a16:creationId xmlns:a16="http://schemas.microsoft.com/office/drawing/2014/main" id="{EDEFF2B5-F0B6-23EA-10C9-D3E0EBEBEDD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AutoShape 6" descr="KANDYKORN macOS Malware">
            <a:extLst>
              <a:ext uri="{FF2B5EF4-FFF2-40B4-BE49-F238E27FC236}">
                <a16:creationId xmlns:a16="http://schemas.microsoft.com/office/drawing/2014/main" id="{BE2BFDFA-2244-4BAF-9E8F-368AFCD8287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152" name="Picture 8">
            <a:extLst>
              <a:ext uri="{FF2B5EF4-FFF2-40B4-BE49-F238E27FC236}">
                <a16:creationId xmlns:a16="http://schemas.microsoft.com/office/drawing/2014/main" id="{CDC5FAD4-311C-41E1-C9DD-392753668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4298" y="1283405"/>
            <a:ext cx="7983403" cy="4595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230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1" y="387995"/>
            <a:ext cx="4787709" cy="794346"/>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KANDYKORN</a:t>
            </a:r>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519393D3-1349-4380-BE31-B6B1B466ECBC}"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11</a:t>
            </a:fld>
            <a:endParaRPr lang="en-US"/>
          </a:p>
        </p:txBody>
      </p:sp>
      <p:pic>
        <p:nvPicPr>
          <p:cNvPr id="8194" name="Picture 2">
            <a:extLst>
              <a:ext uri="{FF2B5EF4-FFF2-40B4-BE49-F238E27FC236}">
                <a16:creationId xmlns:a16="http://schemas.microsoft.com/office/drawing/2014/main" id="{AA25F639-F563-895B-6E19-35A7D459B9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513" y="1298344"/>
            <a:ext cx="7044974" cy="426131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1A88011-1876-6BF7-17BC-30B8BCC818CF}"/>
              </a:ext>
            </a:extLst>
          </p:cNvPr>
          <p:cNvSpPr txBox="1"/>
          <p:nvPr/>
        </p:nvSpPr>
        <p:spPr>
          <a:xfrm>
            <a:off x="2936988" y="6077501"/>
            <a:ext cx="6318022" cy="646331"/>
          </a:xfrm>
          <a:prstGeom prst="rect">
            <a:avLst/>
          </a:prstGeom>
          <a:noFill/>
        </p:spPr>
        <p:txBody>
          <a:bodyPr wrap="square" rtlCol="0">
            <a:spAutoFit/>
          </a:bodyPr>
          <a:lstStyle/>
          <a:p>
            <a:r>
              <a:rPr lang="en-GB" dirty="0"/>
              <a:t>Elastic (2023), </a:t>
            </a:r>
            <a:r>
              <a:rPr lang="en-GB" i="1" dirty="0">
                <a:effectLst/>
              </a:rPr>
              <a:t>Elastic catches DPRK passing out KANDYKORN</a:t>
            </a:r>
            <a:endParaRPr lang="en-GB" i="1" dirty="0">
              <a:solidFill>
                <a:srgbClr val="222222"/>
              </a:solidFill>
              <a:effectLst/>
            </a:endParaRPr>
          </a:p>
          <a:p>
            <a:endParaRPr lang="en-GB" i="1" dirty="0"/>
          </a:p>
        </p:txBody>
      </p:sp>
    </p:spTree>
    <p:extLst>
      <p:ext uri="{BB962C8B-B14F-4D97-AF65-F5344CB8AC3E}">
        <p14:creationId xmlns:p14="http://schemas.microsoft.com/office/powerpoint/2010/main" val="2337639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1" y="387995"/>
            <a:ext cx="7154339" cy="794346"/>
          </a:xfrm>
        </p:spPr>
        <p:txBody>
          <a:bodyPr vert="horz" lIns="91440" tIns="45720" rIns="91440" bIns="45720" rtlCol="0" anchor="b">
            <a:normAutofit fontScale="90000"/>
          </a:bodyPr>
          <a:lstStyle/>
          <a:p>
            <a:r>
              <a:rPr lang="en-US" kern="1200" cap="all" spc="300" baseline="0" dirty="0">
                <a:highlight>
                  <a:srgbClr val="000000"/>
                </a:highlight>
                <a:latin typeface="+mj-lt"/>
                <a:ea typeface="+mj-ea"/>
                <a:cs typeface="+mj-cs"/>
              </a:rPr>
              <a:t>MAC Malware Mix &amp; MATCH</a:t>
            </a:r>
          </a:p>
        </p:txBody>
      </p:sp>
      <p:sp>
        <p:nvSpPr>
          <p:cNvPr id="7" name="Footer Placeholder 6">
            <a:extLst>
              <a:ext uri="{FF2B5EF4-FFF2-40B4-BE49-F238E27FC236}">
                <a16:creationId xmlns:a16="http://schemas.microsoft.com/office/drawing/2014/main" id="{BEEE461A-D02B-CF9E-442E-BBC2F9F484B2}"/>
              </a:ext>
            </a:extLst>
          </p:cNvPr>
          <p:cNvSpPr txBox="1">
            <a:spLocks/>
          </p:cNvSpPr>
          <p:nvPr/>
        </p:nvSpPr>
        <p:spPr>
          <a:xfrm>
            <a:off x="660591" y="1309619"/>
            <a:ext cx="5038460" cy="4507837"/>
          </a:xfrm>
        </p:spPr>
        <p:txBody>
          <a:bodyPr vert="horz" lIns="91440" tIns="45720" rIns="91440" bIns="45720" rtlCol="0">
            <a:noAutofit/>
          </a:bodyPr>
          <a:lstStyle>
            <a:defPPr>
              <a:defRPr lang="en-US"/>
            </a:defPPr>
            <a:lvl1pPr marL="0" algn="r" defTabSz="914400" rtl="0" eaLnBrk="1" latinLnBrk="0" hangingPunct="1">
              <a:defRPr sz="900" b="1" kern="1200" spc="10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2000" dirty="0"/>
              <a:t>November 27 2023 </a:t>
            </a:r>
            <a:r>
              <a:rPr lang="en-GB" sz="2000" dirty="0" err="1"/>
              <a:t>SentinelOne</a:t>
            </a:r>
            <a:r>
              <a:rPr lang="en-GB" sz="2000" dirty="0"/>
              <a:t> Report</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2000" dirty="0"/>
              <a:t>Mix &amp; Match </a:t>
            </a:r>
            <a:r>
              <a:rPr lang="en-GB" sz="2000" dirty="0" err="1"/>
              <a:t>RustBucket</a:t>
            </a:r>
            <a:r>
              <a:rPr lang="en-GB" sz="2000" dirty="0"/>
              <a:t> &amp; KANDYKORN components</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2000" dirty="0" err="1"/>
              <a:t>RustBucket</a:t>
            </a:r>
            <a:r>
              <a:rPr lang="en-GB" sz="2000" dirty="0"/>
              <a:t> droppers deliver KANDYKORN RAT variant</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endParaRPr lang="en-US" sz="2000" b="0" dirty="0"/>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71116AB1-F92C-4BE1-9943-C9E8F88E85C7}"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12</a:t>
            </a:fld>
            <a:endParaRPr lang="en-US"/>
          </a:p>
        </p:txBody>
      </p:sp>
      <p:sp>
        <p:nvSpPr>
          <p:cNvPr id="2" name="TextBox 1">
            <a:extLst>
              <a:ext uri="{FF2B5EF4-FFF2-40B4-BE49-F238E27FC236}">
                <a16:creationId xmlns:a16="http://schemas.microsoft.com/office/drawing/2014/main" id="{B6ECEFBB-96B9-29D3-3C95-66F521D8DDD8}"/>
              </a:ext>
            </a:extLst>
          </p:cNvPr>
          <p:cNvSpPr txBox="1"/>
          <p:nvPr/>
        </p:nvSpPr>
        <p:spPr>
          <a:xfrm>
            <a:off x="6233090" y="5082091"/>
            <a:ext cx="5211657" cy="646331"/>
          </a:xfrm>
          <a:prstGeom prst="rect">
            <a:avLst/>
          </a:prstGeom>
          <a:noFill/>
        </p:spPr>
        <p:txBody>
          <a:bodyPr wrap="square" rtlCol="0">
            <a:spAutoFit/>
          </a:bodyPr>
          <a:lstStyle/>
          <a:p>
            <a:r>
              <a:rPr lang="en-GB" dirty="0"/>
              <a:t>Source (2023), </a:t>
            </a:r>
            <a:r>
              <a:rPr lang="en-GB" b="0" i="1" dirty="0">
                <a:solidFill>
                  <a:srgbClr val="222222"/>
                </a:solidFill>
                <a:effectLst/>
              </a:rPr>
              <a:t>Source</a:t>
            </a:r>
          </a:p>
          <a:p>
            <a:endParaRPr lang="en-GB" i="1" dirty="0"/>
          </a:p>
        </p:txBody>
      </p:sp>
    </p:spTree>
    <p:extLst>
      <p:ext uri="{BB962C8B-B14F-4D97-AF65-F5344CB8AC3E}">
        <p14:creationId xmlns:p14="http://schemas.microsoft.com/office/powerpoint/2010/main" val="3323196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AC1B80-F8B2-4B95-B4B7-7917A33D24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03A84DF-7127-1282-4C8E-D457CF22177D}"/>
              </a:ext>
            </a:extLst>
          </p:cNvPr>
          <p:cNvPicPr>
            <a:picLocks noChangeAspect="1"/>
          </p:cNvPicPr>
          <p:nvPr/>
        </p:nvPicPr>
        <p:blipFill>
          <a:blip r:embed="rId3">
            <a:extLst>
              <a:ext uri="{28A0092B-C50C-407E-A947-70E740481C1C}">
                <a14:useLocalDpi xmlns:a14="http://schemas.microsoft.com/office/drawing/2010/main" val="0"/>
              </a:ext>
            </a:extLst>
          </a:blip>
          <a:srcRect t="8521" b="8521"/>
          <a:stretch/>
        </p:blipFill>
        <p:spPr>
          <a:xfrm>
            <a:off x="20" y="-1"/>
            <a:ext cx="12191979" cy="5063112"/>
          </a:xfrm>
          <a:prstGeom prst="rect">
            <a:avLst/>
          </a:prstGeom>
        </p:spPr>
      </p:pic>
      <p:sp>
        <p:nvSpPr>
          <p:cNvPr id="2" name="Title 1">
            <a:extLst>
              <a:ext uri="{FF2B5EF4-FFF2-40B4-BE49-F238E27FC236}">
                <a16:creationId xmlns:a16="http://schemas.microsoft.com/office/drawing/2014/main" id="{0AD29749-DAEB-8CC9-1F00-999C3763FC15}"/>
              </a:ext>
            </a:extLst>
          </p:cNvPr>
          <p:cNvSpPr>
            <a:spLocks noGrp="1"/>
          </p:cNvSpPr>
          <p:nvPr>
            <p:ph type="ctrTitle"/>
          </p:nvPr>
        </p:nvSpPr>
        <p:spPr>
          <a:xfrm>
            <a:off x="647700" y="489219"/>
            <a:ext cx="8411240" cy="2042336"/>
          </a:xfrm>
        </p:spPr>
        <p:txBody>
          <a:bodyPr anchor="t">
            <a:normAutofit/>
          </a:bodyPr>
          <a:lstStyle/>
          <a:p>
            <a:br>
              <a:rPr lang="en-GB" altLang="ko-KR" dirty="0"/>
            </a:br>
            <a:r>
              <a:rPr lang="ko-KR" altLang="en-US" dirty="0"/>
              <a:t>감사합니다 </a:t>
            </a:r>
            <a:r>
              <a:rPr lang="en-GB" altLang="ko-KR" dirty="0"/>
              <a:t>| </a:t>
            </a:r>
            <a:r>
              <a:rPr lang="en-GB" dirty="0"/>
              <a:t>THANK YOU</a:t>
            </a:r>
          </a:p>
        </p:txBody>
      </p:sp>
      <p:sp>
        <p:nvSpPr>
          <p:cNvPr id="3" name="Subtitle 2">
            <a:extLst>
              <a:ext uri="{FF2B5EF4-FFF2-40B4-BE49-F238E27FC236}">
                <a16:creationId xmlns:a16="http://schemas.microsoft.com/office/drawing/2014/main" id="{E1E96D54-F6CB-2A4B-F980-5AEC7A58C07B}"/>
              </a:ext>
            </a:extLst>
          </p:cNvPr>
          <p:cNvSpPr>
            <a:spLocks noGrp="1"/>
          </p:cNvSpPr>
          <p:nvPr>
            <p:ph type="subTitle" idx="1"/>
          </p:nvPr>
        </p:nvSpPr>
        <p:spPr>
          <a:xfrm>
            <a:off x="647700" y="5146216"/>
            <a:ext cx="9524999" cy="1371542"/>
          </a:xfrm>
        </p:spPr>
        <p:txBody>
          <a:bodyPr anchor="ctr">
            <a:normAutofit/>
          </a:bodyPr>
          <a:lstStyle/>
          <a:p>
            <a:r>
              <a:rPr lang="ko-KR" altLang="en-US" dirty="0"/>
              <a:t>질문  </a:t>
            </a:r>
            <a:r>
              <a:rPr lang="en-GB" altLang="ko-KR" dirty="0"/>
              <a:t>| </a:t>
            </a:r>
            <a:r>
              <a:rPr lang="en-GB" dirty="0"/>
              <a:t>QUESTIONS?</a:t>
            </a:r>
          </a:p>
        </p:txBody>
      </p:sp>
      <p:sp>
        <p:nvSpPr>
          <p:cNvPr id="5" name="Date Placeholder 4">
            <a:extLst>
              <a:ext uri="{FF2B5EF4-FFF2-40B4-BE49-F238E27FC236}">
                <a16:creationId xmlns:a16="http://schemas.microsoft.com/office/drawing/2014/main" id="{2B829953-AB9B-EA98-4ED0-4764029AE521}"/>
              </a:ext>
            </a:extLst>
          </p:cNvPr>
          <p:cNvSpPr>
            <a:spLocks noGrp="1"/>
          </p:cNvSpPr>
          <p:nvPr>
            <p:ph type="dt" sz="half" idx="10"/>
          </p:nvPr>
        </p:nvSpPr>
        <p:spPr/>
        <p:txBody>
          <a:bodyPr/>
          <a:lstStyle/>
          <a:p>
            <a:fld id="{27D25EDD-3B34-41E8-B08F-935FA3FB0FEC}" type="datetime1">
              <a:rPr lang="en-GB" smtClean="0"/>
              <a:t>20/12/2023</a:t>
            </a:fld>
            <a:endParaRPr lang="en-US"/>
          </a:p>
        </p:txBody>
      </p:sp>
      <p:sp>
        <p:nvSpPr>
          <p:cNvPr id="6" name="Footer Placeholder 5">
            <a:extLst>
              <a:ext uri="{FF2B5EF4-FFF2-40B4-BE49-F238E27FC236}">
                <a16:creationId xmlns:a16="http://schemas.microsoft.com/office/drawing/2014/main" id="{8F89C55F-1F52-3EDC-41D4-F0BAC968E43C}"/>
              </a:ext>
            </a:extLst>
          </p:cNvPr>
          <p:cNvSpPr>
            <a:spLocks noGrp="1"/>
          </p:cNvSpPr>
          <p:nvPr>
            <p:ph type="ftr" sz="quarter" idx="11"/>
          </p:nvPr>
        </p:nvSpPr>
        <p:spPr/>
        <p:txBody>
          <a:bodyPr/>
          <a:lstStyle/>
          <a:p>
            <a:r>
              <a:rPr lang="ko-KR" altLang="en-US"/>
              <a:t>라자루스 조직 </a:t>
            </a:r>
            <a:r>
              <a:rPr lang="en-US" altLang="ko-KR"/>
              <a:t>| Lazarus Group</a:t>
            </a:r>
            <a:endParaRPr lang="en-US"/>
          </a:p>
        </p:txBody>
      </p:sp>
      <p:sp>
        <p:nvSpPr>
          <p:cNvPr id="7" name="Slide Number Placeholder 6">
            <a:extLst>
              <a:ext uri="{FF2B5EF4-FFF2-40B4-BE49-F238E27FC236}">
                <a16:creationId xmlns:a16="http://schemas.microsoft.com/office/drawing/2014/main" id="{8A1DC503-5943-C5AA-AE8D-DCD3DB606E0D}"/>
              </a:ext>
            </a:extLst>
          </p:cNvPr>
          <p:cNvSpPr>
            <a:spLocks noGrp="1"/>
          </p:cNvSpPr>
          <p:nvPr>
            <p:ph type="sldNum" sz="quarter" idx="12"/>
          </p:nvPr>
        </p:nvSpPr>
        <p:spPr/>
        <p:txBody>
          <a:bodyPr/>
          <a:lstStyle/>
          <a:p>
            <a:fld id="{4BA915EE-10CB-4CF1-8569-6154455DA573}" type="slidenum">
              <a:rPr lang="en-US" smtClean="0"/>
              <a:t>13</a:t>
            </a:fld>
            <a:endParaRPr lang="en-US"/>
          </a:p>
        </p:txBody>
      </p:sp>
    </p:spTree>
    <p:extLst>
      <p:ext uri="{BB962C8B-B14F-4D97-AF65-F5344CB8AC3E}">
        <p14:creationId xmlns:p14="http://schemas.microsoft.com/office/powerpoint/2010/main" val="162050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A471A-B630-5766-76F6-062B0CA0F7D4}"/>
              </a:ext>
            </a:extLst>
          </p:cNvPr>
          <p:cNvSpPr>
            <a:spLocks noGrp="1"/>
          </p:cNvSpPr>
          <p:nvPr>
            <p:ph type="title"/>
          </p:nvPr>
        </p:nvSpPr>
        <p:spPr>
          <a:xfrm>
            <a:off x="652371" y="569916"/>
            <a:ext cx="10625229" cy="688967"/>
          </a:xfrm>
        </p:spPr>
        <p:txBody>
          <a:bodyPr>
            <a:normAutofit/>
          </a:bodyPr>
          <a:lstStyle/>
          <a:p>
            <a:r>
              <a:rPr lang="en-GB" dirty="0"/>
              <a:t>References: Reports</a:t>
            </a:r>
          </a:p>
        </p:txBody>
      </p:sp>
      <p:sp>
        <p:nvSpPr>
          <p:cNvPr id="3" name="Content Placeholder 2">
            <a:extLst>
              <a:ext uri="{FF2B5EF4-FFF2-40B4-BE49-F238E27FC236}">
                <a16:creationId xmlns:a16="http://schemas.microsoft.com/office/drawing/2014/main" id="{FAF201F3-BF27-AFD1-6106-7B02485E94A1}"/>
              </a:ext>
            </a:extLst>
          </p:cNvPr>
          <p:cNvSpPr>
            <a:spLocks noGrp="1"/>
          </p:cNvSpPr>
          <p:nvPr>
            <p:ph idx="1"/>
          </p:nvPr>
        </p:nvSpPr>
        <p:spPr>
          <a:xfrm>
            <a:off x="652371" y="1499191"/>
            <a:ext cx="10620855" cy="4444409"/>
          </a:xfrm>
        </p:spPr>
        <p:txBody>
          <a:bodyPr>
            <a:normAutofit/>
          </a:bodyPr>
          <a:lstStyle/>
          <a:p>
            <a:r>
              <a:rPr lang="en-GB" dirty="0" err="1"/>
              <a:t>Chainalysis</a:t>
            </a:r>
            <a:r>
              <a:rPr lang="en-GB" dirty="0"/>
              <a:t> (2023), The 2023 Crypto Crime Report</a:t>
            </a:r>
          </a:p>
          <a:p>
            <a:r>
              <a:rPr lang="en-GB" dirty="0"/>
              <a:t>Department of Homeland Security (2023), </a:t>
            </a:r>
            <a:r>
              <a:rPr lang="en-GB" dirty="0">
                <a:hlinkClick r:id="rId3">
                  <a:extLst>
                    <a:ext uri="{A12FA001-AC4F-418D-AE19-62706E023703}">
                      <ahyp:hlinkClr xmlns:ahyp="http://schemas.microsoft.com/office/drawing/2018/hyperlinkcolor" val="tx"/>
                    </a:ext>
                  </a:extLst>
                </a:hlinkClick>
              </a:rPr>
              <a:t>Combatting Illicit Activity Utilizing Financial Technologies and Cryptocurrencies Phase II: A Focus on the Evolution of Digital Assets by Threat Actors and Organized Criminal Groups</a:t>
            </a:r>
            <a:endParaRPr lang="en-GB" dirty="0"/>
          </a:p>
          <a:p>
            <a:r>
              <a:rPr lang="en-GB" dirty="0"/>
              <a:t>Elastic (2023), </a:t>
            </a:r>
            <a:r>
              <a:rPr lang="en-GB" dirty="0">
                <a:hlinkClick r:id="rId4">
                  <a:extLst>
                    <a:ext uri="{A12FA001-AC4F-418D-AE19-62706E023703}">
                      <ahyp:hlinkClr xmlns:ahyp="http://schemas.microsoft.com/office/drawing/2018/hyperlinkcolor" val="tx"/>
                    </a:ext>
                  </a:extLst>
                </a:hlinkClick>
              </a:rPr>
              <a:t>DPRK strikes using a new variant of RUSTBUCKET</a:t>
            </a:r>
            <a:endParaRPr lang="en-GB" dirty="0"/>
          </a:p>
          <a:p>
            <a:r>
              <a:rPr lang="en-GB" dirty="0"/>
              <a:t>Elastic (2023), </a:t>
            </a:r>
            <a:r>
              <a:rPr lang="en-GB" dirty="0">
                <a:effectLst/>
                <a:hlinkClick r:id="rId5">
                  <a:extLst>
                    <a:ext uri="{A12FA001-AC4F-418D-AE19-62706E023703}">
                      <ahyp:hlinkClr xmlns:ahyp="http://schemas.microsoft.com/office/drawing/2018/hyperlinkcolor" val="tx"/>
                    </a:ext>
                  </a:extLst>
                </a:hlinkClick>
              </a:rPr>
              <a:t>Elastic catches DPRK passing out KANDYKORN</a:t>
            </a:r>
            <a:endParaRPr lang="en-GB" dirty="0"/>
          </a:p>
          <a:p>
            <a:r>
              <a:rPr lang="en-GB" dirty="0"/>
              <a:t>Kaspersky (2018), </a:t>
            </a:r>
            <a:r>
              <a:rPr lang="en-GB" dirty="0">
                <a:hlinkClick r:id="rId6">
                  <a:extLst>
                    <a:ext uri="{A12FA001-AC4F-418D-AE19-62706E023703}">
                      <ahyp:hlinkClr xmlns:ahyp="http://schemas.microsoft.com/office/drawing/2018/hyperlinkcolor" val="tx"/>
                    </a:ext>
                  </a:extLst>
                </a:hlinkClick>
              </a:rPr>
              <a:t>Lazarus Under the Hood</a:t>
            </a:r>
            <a:endParaRPr lang="en-GB" dirty="0"/>
          </a:p>
          <a:p>
            <a:r>
              <a:rPr lang="en-GB" dirty="0"/>
              <a:t>Recorded Future (2023), </a:t>
            </a:r>
            <a:r>
              <a:rPr lang="en-GB" dirty="0">
                <a:hlinkClick r:id="rId7">
                  <a:extLst>
                    <a:ext uri="{A12FA001-AC4F-418D-AE19-62706E023703}">
                      <ahyp:hlinkClr xmlns:ahyp="http://schemas.microsoft.com/office/drawing/2018/hyperlinkcolor" val="tx"/>
                    </a:ext>
                  </a:extLst>
                </a:hlinkClick>
              </a:rPr>
              <a:t>Crypto Country: North Korea’s Targeting of Cryptocurrency</a:t>
            </a:r>
            <a:endParaRPr lang="en-GB" dirty="0"/>
          </a:p>
        </p:txBody>
      </p:sp>
      <p:sp>
        <p:nvSpPr>
          <p:cNvPr id="4" name="Date Placeholder 5">
            <a:extLst>
              <a:ext uri="{FF2B5EF4-FFF2-40B4-BE49-F238E27FC236}">
                <a16:creationId xmlns:a16="http://schemas.microsoft.com/office/drawing/2014/main" id="{C935AF76-313F-62BA-CD8E-9A3832622DFE}"/>
              </a:ext>
            </a:extLst>
          </p:cNvPr>
          <p:cNvSpPr>
            <a:spLocks noGrp="1"/>
          </p:cNvSpPr>
          <p:nvPr>
            <p:ph type="dt" sz="half" idx="10"/>
          </p:nvPr>
        </p:nvSpPr>
        <p:spPr>
          <a:xfrm>
            <a:off x="652371" y="6332538"/>
            <a:ext cx="3006492" cy="365125"/>
          </a:xfrm>
        </p:spPr>
        <p:txBody>
          <a:bodyPr>
            <a:normAutofit/>
          </a:bodyPr>
          <a:lstStyle/>
          <a:p>
            <a:pPr>
              <a:spcAft>
                <a:spcPts val="600"/>
              </a:spcAft>
            </a:pPr>
            <a:fld id="{A6699C07-ECE2-4FC4-AD26-D0FF2E2FA979}" type="datetime1">
              <a:rPr lang="en-GB" smtClean="0"/>
              <a:t>20/12/2023</a:t>
            </a:fld>
            <a:endParaRPr lang="en-US" dirty="0"/>
          </a:p>
        </p:txBody>
      </p:sp>
      <p:sp>
        <p:nvSpPr>
          <p:cNvPr id="5" name="Footer Placeholder 6">
            <a:extLst>
              <a:ext uri="{FF2B5EF4-FFF2-40B4-BE49-F238E27FC236}">
                <a16:creationId xmlns:a16="http://schemas.microsoft.com/office/drawing/2014/main" id="{A352B8F5-E398-E1C8-0B87-204E27B5E248}"/>
              </a:ext>
            </a:extLst>
          </p:cNvPr>
          <p:cNvSpPr>
            <a:spLocks noGrp="1"/>
          </p:cNvSpPr>
          <p:nvPr>
            <p:ph type="ftr" sz="quarter" idx="11"/>
          </p:nvPr>
        </p:nvSpPr>
        <p:spPr>
          <a:xfrm>
            <a:off x="8034169" y="6332538"/>
            <a:ext cx="3505459" cy="365125"/>
          </a:xfrm>
        </p:spPr>
        <p:txBody>
          <a:bodyPr>
            <a:normAutofit/>
          </a:bodyPr>
          <a:lstStyle/>
          <a:p>
            <a:pPr>
              <a:spcAft>
                <a:spcPts val="600"/>
              </a:spcAft>
            </a:pPr>
            <a:r>
              <a:rPr lang="ko-KR" altLang="en-US" dirty="0"/>
              <a:t>라자루스 조직</a:t>
            </a:r>
            <a:r>
              <a:rPr lang="en-GB" altLang="ko-KR" dirty="0"/>
              <a:t> | </a:t>
            </a:r>
            <a:r>
              <a:rPr lang="en-GB" dirty="0"/>
              <a:t>Lazarus Group</a:t>
            </a:r>
            <a:endParaRPr lang="en-US" dirty="0"/>
          </a:p>
        </p:txBody>
      </p:sp>
      <p:sp>
        <p:nvSpPr>
          <p:cNvPr id="6" name="Slide Number Placeholder 8">
            <a:extLst>
              <a:ext uri="{FF2B5EF4-FFF2-40B4-BE49-F238E27FC236}">
                <a16:creationId xmlns:a16="http://schemas.microsoft.com/office/drawing/2014/main" id="{AE6A94FB-8220-9B13-2ABB-ED5B76A9D639}"/>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14</a:t>
            </a:fld>
            <a:endParaRPr lang="en-US"/>
          </a:p>
        </p:txBody>
      </p:sp>
    </p:spTree>
    <p:extLst>
      <p:ext uri="{BB962C8B-B14F-4D97-AF65-F5344CB8AC3E}">
        <p14:creationId xmlns:p14="http://schemas.microsoft.com/office/powerpoint/2010/main" val="3349202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A471A-B630-5766-76F6-062B0CA0F7D4}"/>
              </a:ext>
            </a:extLst>
          </p:cNvPr>
          <p:cNvSpPr>
            <a:spLocks noGrp="1"/>
          </p:cNvSpPr>
          <p:nvPr>
            <p:ph type="title"/>
          </p:nvPr>
        </p:nvSpPr>
        <p:spPr>
          <a:xfrm>
            <a:off x="652371" y="553967"/>
            <a:ext cx="10625229" cy="720865"/>
          </a:xfrm>
        </p:spPr>
        <p:txBody>
          <a:bodyPr>
            <a:normAutofit/>
          </a:bodyPr>
          <a:lstStyle/>
          <a:p>
            <a:r>
              <a:rPr lang="en-GB" dirty="0"/>
              <a:t>References: Articles</a:t>
            </a:r>
          </a:p>
        </p:txBody>
      </p:sp>
      <p:sp>
        <p:nvSpPr>
          <p:cNvPr id="3" name="Content Placeholder 2">
            <a:extLst>
              <a:ext uri="{FF2B5EF4-FFF2-40B4-BE49-F238E27FC236}">
                <a16:creationId xmlns:a16="http://schemas.microsoft.com/office/drawing/2014/main" id="{FAF201F3-BF27-AFD1-6106-7B02485E94A1}"/>
              </a:ext>
            </a:extLst>
          </p:cNvPr>
          <p:cNvSpPr>
            <a:spLocks noGrp="1"/>
          </p:cNvSpPr>
          <p:nvPr>
            <p:ph idx="1"/>
          </p:nvPr>
        </p:nvSpPr>
        <p:spPr>
          <a:xfrm>
            <a:off x="652371" y="1446028"/>
            <a:ext cx="10620855" cy="4497572"/>
          </a:xfrm>
        </p:spPr>
        <p:txBody>
          <a:bodyPr>
            <a:normAutofit fontScale="85000" lnSpcReduction="20000"/>
          </a:bodyPr>
          <a:lstStyle/>
          <a:p>
            <a:r>
              <a:rPr lang="en-GB" dirty="0"/>
              <a:t>Bleeping Computer (2023), </a:t>
            </a:r>
            <a:r>
              <a:rPr lang="en-GB" i="0" dirty="0">
                <a:effectLst/>
                <a:hlinkClick r:id="rId3">
                  <a:extLst>
                    <a:ext uri="{A12FA001-AC4F-418D-AE19-62706E023703}">
                      <ahyp:hlinkClr xmlns:ahyp="http://schemas.microsoft.com/office/drawing/2018/hyperlinkcolor" val="tx"/>
                    </a:ext>
                  </a:extLst>
                </a:hlinkClick>
              </a:rPr>
              <a:t>New macOS '</a:t>
            </a:r>
            <a:r>
              <a:rPr lang="en-GB" i="0" dirty="0" err="1">
                <a:effectLst/>
                <a:hlinkClick r:id="rId3">
                  <a:extLst>
                    <a:ext uri="{A12FA001-AC4F-418D-AE19-62706E023703}">
                      <ahyp:hlinkClr xmlns:ahyp="http://schemas.microsoft.com/office/drawing/2018/hyperlinkcolor" val="tx"/>
                    </a:ext>
                  </a:extLst>
                </a:hlinkClick>
              </a:rPr>
              <a:t>KandyKorn</a:t>
            </a:r>
            <a:r>
              <a:rPr lang="en-GB" i="0" dirty="0">
                <a:effectLst/>
                <a:hlinkClick r:id="rId3">
                  <a:extLst>
                    <a:ext uri="{A12FA001-AC4F-418D-AE19-62706E023703}">
                      <ahyp:hlinkClr xmlns:ahyp="http://schemas.microsoft.com/office/drawing/2018/hyperlinkcolor" val="tx"/>
                    </a:ext>
                  </a:extLst>
                </a:hlinkClick>
              </a:rPr>
              <a:t>' malware targets cryptocurrency engineers</a:t>
            </a:r>
            <a:endParaRPr lang="en-GB" dirty="0"/>
          </a:p>
          <a:p>
            <a:r>
              <a:rPr lang="en-GB" dirty="0" err="1"/>
              <a:t>Chainalysis</a:t>
            </a:r>
            <a:r>
              <a:rPr lang="en-GB" dirty="0"/>
              <a:t> (2023), </a:t>
            </a:r>
            <a:r>
              <a:rPr lang="en-GB" i="0" dirty="0">
                <a:effectLst/>
                <a:hlinkClick r:id="rId4">
                  <a:extLst>
                    <a:ext uri="{A12FA001-AC4F-418D-AE19-62706E023703}">
                      <ahyp:hlinkClr xmlns:ahyp="http://schemas.microsoft.com/office/drawing/2018/hyperlinkcolor" val="tx"/>
                    </a:ext>
                  </a:extLst>
                </a:hlinkClick>
              </a:rPr>
              <a:t>2022 Biggest Year Ever For Crypto Hacking with $3.8 Billion Stolen, Primarily from DeFi Protocols and by North Korea-linked Attackers</a:t>
            </a:r>
            <a:endParaRPr lang="en-GB" i="0" dirty="0">
              <a:effectLst/>
            </a:endParaRPr>
          </a:p>
          <a:p>
            <a:r>
              <a:rPr lang="en-GB" dirty="0"/>
              <a:t>CoinDesk (2020), </a:t>
            </a:r>
            <a:r>
              <a:rPr lang="en-GB" i="0" dirty="0">
                <a:effectLst/>
                <a:hlinkClick r:id="rId5">
                  <a:extLst>
                    <a:ext uri="{A12FA001-AC4F-418D-AE19-62706E023703}">
                      <ahyp:hlinkClr xmlns:ahyp="http://schemas.microsoft.com/office/drawing/2018/hyperlinkcolor" val="tx"/>
                    </a:ext>
                  </a:extLst>
                </a:hlinkClick>
              </a:rPr>
              <a:t>Over $280M Drained in </a:t>
            </a:r>
            <a:r>
              <a:rPr lang="en-GB" i="0" dirty="0" err="1">
                <a:effectLst/>
                <a:hlinkClick r:id="rId5">
                  <a:extLst>
                    <a:ext uri="{A12FA001-AC4F-418D-AE19-62706E023703}">
                      <ahyp:hlinkClr xmlns:ahyp="http://schemas.microsoft.com/office/drawing/2018/hyperlinkcolor" val="tx"/>
                    </a:ext>
                  </a:extLst>
                </a:hlinkClick>
              </a:rPr>
              <a:t>KuCoin</a:t>
            </a:r>
            <a:r>
              <a:rPr lang="en-GB" i="0" dirty="0">
                <a:effectLst/>
                <a:hlinkClick r:id="rId5">
                  <a:extLst>
                    <a:ext uri="{A12FA001-AC4F-418D-AE19-62706E023703}">
                      <ahyp:hlinkClr xmlns:ahyp="http://schemas.microsoft.com/office/drawing/2018/hyperlinkcolor" val="tx"/>
                    </a:ext>
                  </a:extLst>
                </a:hlinkClick>
              </a:rPr>
              <a:t> Crypto Exchange Hack</a:t>
            </a:r>
            <a:endParaRPr lang="en-GB" dirty="0"/>
          </a:p>
          <a:p>
            <a:r>
              <a:rPr lang="en-GB" dirty="0" err="1"/>
              <a:t>Jamf</a:t>
            </a:r>
            <a:r>
              <a:rPr lang="en-GB" dirty="0"/>
              <a:t> (2023), </a:t>
            </a:r>
            <a:r>
              <a:rPr lang="en-GB" i="0" dirty="0">
                <a:effectLst/>
                <a:hlinkClick r:id="rId6">
                  <a:extLst>
                    <a:ext uri="{A12FA001-AC4F-418D-AE19-62706E023703}">
                      <ahyp:hlinkClr xmlns:ahyp="http://schemas.microsoft.com/office/drawing/2018/hyperlinkcolor" val="tx"/>
                    </a:ext>
                  </a:extLst>
                </a:hlinkClick>
              </a:rPr>
              <a:t>BlueNoroff APT group targets macOS with ‘</a:t>
            </a:r>
            <a:r>
              <a:rPr lang="en-GB" i="0" dirty="0" err="1">
                <a:effectLst/>
                <a:hlinkClick r:id="rId6">
                  <a:extLst>
                    <a:ext uri="{A12FA001-AC4F-418D-AE19-62706E023703}">
                      <ahyp:hlinkClr xmlns:ahyp="http://schemas.microsoft.com/office/drawing/2018/hyperlinkcolor" val="tx"/>
                    </a:ext>
                  </a:extLst>
                </a:hlinkClick>
              </a:rPr>
              <a:t>RustBucket</a:t>
            </a:r>
            <a:r>
              <a:rPr lang="en-GB" i="0" dirty="0">
                <a:effectLst/>
                <a:hlinkClick r:id="rId6">
                  <a:extLst>
                    <a:ext uri="{A12FA001-AC4F-418D-AE19-62706E023703}">
                      <ahyp:hlinkClr xmlns:ahyp="http://schemas.microsoft.com/office/drawing/2018/hyperlinkcolor" val="tx"/>
                    </a:ext>
                  </a:extLst>
                </a:hlinkClick>
              </a:rPr>
              <a:t>’ Malware</a:t>
            </a:r>
            <a:endParaRPr lang="en-GB" i="0" dirty="0">
              <a:effectLst/>
            </a:endParaRPr>
          </a:p>
          <a:p>
            <a:r>
              <a:rPr lang="en-GB" i="0" dirty="0">
                <a:effectLst/>
              </a:rPr>
              <a:t>Kaspersky (2022), </a:t>
            </a:r>
            <a:r>
              <a:rPr lang="en-GB" i="0" dirty="0">
                <a:effectLst/>
                <a:hlinkClick r:id="rId7">
                  <a:extLst>
                    <a:ext uri="{A12FA001-AC4F-418D-AE19-62706E023703}">
                      <ahyp:hlinkClr xmlns:ahyp="http://schemas.microsoft.com/office/drawing/2018/hyperlinkcolor" val="tx"/>
                    </a:ext>
                  </a:extLst>
                </a:hlinkClick>
              </a:rPr>
              <a:t>BlueNoroff introduces new methods bypassing </a:t>
            </a:r>
            <a:r>
              <a:rPr lang="en-GB" i="0" dirty="0" err="1">
                <a:effectLst/>
                <a:hlinkClick r:id="rId7">
                  <a:extLst>
                    <a:ext uri="{A12FA001-AC4F-418D-AE19-62706E023703}">
                      <ahyp:hlinkClr xmlns:ahyp="http://schemas.microsoft.com/office/drawing/2018/hyperlinkcolor" val="tx"/>
                    </a:ext>
                  </a:extLst>
                </a:hlinkClick>
              </a:rPr>
              <a:t>MoTW</a:t>
            </a:r>
            <a:endParaRPr lang="en-GB" i="0" dirty="0">
              <a:effectLst/>
            </a:endParaRPr>
          </a:p>
          <a:p>
            <a:r>
              <a:rPr lang="en-GB" dirty="0"/>
              <a:t>Mandiant (2022), </a:t>
            </a:r>
            <a:r>
              <a:rPr lang="en-GB" i="0" dirty="0">
                <a:effectLst/>
                <a:hlinkClick r:id="rId8">
                  <a:extLst>
                    <a:ext uri="{A12FA001-AC4F-418D-AE19-62706E023703}">
                      <ahyp:hlinkClr xmlns:ahyp="http://schemas.microsoft.com/office/drawing/2018/hyperlinkcolor" val="tx"/>
                    </a:ext>
                  </a:extLst>
                </a:hlinkClick>
              </a:rPr>
              <a:t>Not So Lazarus: Mapping DPRK Cyber Threat Groups to Government Organizations</a:t>
            </a:r>
            <a:endParaRPr lang="en-GB" i="0" dirty="0">
              <a:effectLst/>
            </a:endParaRPr>
          </a:p>
          <a:p>
            <a:r>
              <a:rPr lang="en-GB" dirty="0" err="1"/>
              <a:t>Sekoia</a:t>
            </a:r>
            <a:r>
              <a:rPr lang="en-GB" dirty="0"/>
              <a:t> (2023), </a:t>
            </a:r>
            <a:r>
              <a:rPr lang="en-GB" dirty="0">
                <a:hlinkClick r:id="rId9">
                  <a:extLst>
                    <a:ext uri="{A12FA001-AC4F-418D-AE19-62706E023703}">
                      <ahyp:hlinkClr xmlns:ahyp="http://schemas.microsoft.com/office/drawing/2018/hyperlinkcolor" val="tx"/>
                    </a:ext>
                  </a:extLst>
                </a:hlinkClick>
              </a:rPr>
              <a:t>Bluenoroff’s </a:t>
            </a:r>
            <a:r>
              <a:rPr lang="en-GB" dirty="0" err="1">
                <a:hlinkClick r:id="rId9">
                  <a:extLst>
                    <a:ext uri="{A12FA001-AC4F-418D-AE19-62706E023703}">
                      <ahyp:hlinkClr xmlns:ahyp="http://schemas.microsoft.com/office/drawing/2018/hyperlinkcolor" val="tx"/>
                    </a:ext>
                  </a:extLst>
                </a:hlinkClick>
              </a:rPr>
              <a:t>RustBucket</a:t>
            </a:r>
            <a:r>
              <a:rPr lang="en-GB" dirty="0">
                <a:hlinkClick r:id="rId9">
                  <a:extLst>
                    <a:ext uri="{A12FA001-AC4F-418D-AE19-62706E023703}">
                      <ahyp:hlinkClr xmlns:ahyp="http://schemas.microsoft.com/office/drawing/2018/hyperlinkcolor" val="tx"/>
                    </a:ext>
                  </a:extLst>
                </a:hlinkClick>
              </a:rPr>
              <a:t> Campaign</a:t>
            </a:r>
            <a:endParaRPr lang="en-GB" dirty="0"/>
          </a:p>
          <a:p>
            <a:r>
              <a:rPr lang="en-GB" dirty="0"/>
              <a:t>US Department of Justice (2021), </a:t>
            </a:r>
            <a:r>
              <a:rPr lang="en-GB" i="0" dirty="0">
                <a:effectLst/>
                <a:hlinkClick r:id="rId10">
                  <a:extLst>
                    <a:ext uri="{A12FA001-AC4F-418D-AE19-62706E023703}">
                      <ahyp:hlinkClr xmlns:ahyp="http://schemas.microsoft.com/office/drawing/2018/hyperlinkcolor" val="tx"/>
                    </a:ext>
                  </a:extLst>
                </a:hlinkClick>
              </a:rPr>
              <a:t>Three North Korean Military Hackers Indicted in Wide-Ranging Scheme to Commit Cyberattacks and Financial Crimes Across the Globe</a:t>
            </a:r>
            <a:endParaRPr lang="en-GB" dirty="0"/>
          </a:p>
          <a:p>
            <a:r>
              <a:rPr lang="en-GB" dirty="0"/>
              <a:t>US Department of the Treasury (2023), </a:t>
            </a:r>
            <a:r>
              <a:rPr lang="en-GB" i="0" dirty="0">
                <a:effectLst/>
                <a:hlinkClick r:id="rId11">
                  <a:extLst>
                    <a:ext uri="{A12FA001-AC4F-418D-AE19-62706E023703}">
                      <ahyp:hlinkClr xmlns:ahyp="http://schemas.microsoft.com/office/drawing/2018/hyperlinkcolor" val="tx"/>
                    </a:ext>
                  </a:extLst>
                </a:hlinkClick>
              </a:rPr>
              <a:t>Treasury Targets DPRK Malicious Cyber and Illicit IT Worker Activities</a:t>
            </a:r>
            <a:endParaRPr lang="en-GB" i="0" dirty="0">
              <a:effectLst/>
            </a:endParaRPr>
          </a:p>
          <a:p>
            <a:endParaRPr lang="en-GB" dirty="0"/>
          </a:p>
        </p:txBody>
      </p:sp>
      <p:sp>
        <p:nvSpPr>
          <p:cNvPr id="4" name="Date Placeholder 5">
            <a:extLst>
              <a:ext uri="{FF2B5EF4-FFF2-40B4-BE49-F238E27FC236}">
                <a16:creationId xmlns:a16="http://schemas.microsoft.com/office/drawing/2014/main" id="{C935AF76-313F-62BA-CD8E-9A3832622DFE}"/>
              </a:ext>
            </a:extLst>
          </p:cNvPr>
          <p:cNvSpPr>
            <a:spLocks noGrp="1"/>
          </p:cNvSpPr>
          <p:nvPr>
            <p:ph type="dt" sz="half" idx="10"/>
          </p:nvPr>
        </p:nvSpPr>
        <p:spPr>
          <a:xfrm>
            <a:off x="652371" y="6332538"/>
            <a:ext cx="3006492" cy="365125"/>
          </a:xfrm>
        </p:spPr>
        <p:txBody>
          <a:bodyPr>
            <a:normAutofit/>
          </a:bodyPr>
          <a:lstStyle/>
          <a:p>
            <a:pPr>
              <a:spcAft>
                <a:spcPts val="600"/>
              </a:spcAft>
            </a:pPr>
            <a:fld id="{8D766D8C-624B-428D-BEC7-82F84D63FD2A}" type="datetime1">
              <a:rPr lang="en-GB" smtClean="0"/>
              <a:t>20/12/2023</a:t>
            </a:fld>
            <a:endParaRPr lang="en-US" dirty="0"/>
          </a:p>
        </p:txBody>
      </p:sp>
      <p:sp>
        <p:nvSpPr>
          <p:cNvPr id="5" name="Footer Placeholder 6">
            <a:extLst>
              <a:ext uri="{FF2B5EF4-FFF2-40B4-BE49-F238E27FC236}">
                <a16:creationId xmlns:a16="http://schemas.microsoft.com/office/drawing/2014/main" id="{A352B8F5-E398-E1C8-0B87-204E27B5E248}"/>
              </a:ext>
            </a:extLst>
          </p:cNvPr>
          <p:cNvSpPr>
            <a:spLocks noGrp="1"/>
          </p:cNvSpPr>
          <p:nvPr>
            <p:ph type="ftr" sz="quarter" idx="11"/>
          </p:nvPr>
        </p:nvSpPr>
        <p:spPr>
          <a:xfrm>
            <a:off x="8034169" y="6332538"/>
            <a:ext cx="3505459" cy="365125"/>
          </a:xfrm>
        </p:spPr>
        <p:txBody>
          <a:bodyPr>
            <a:normAutofit/>
          </a:bodyPr>
          <a:lstStyle/>
          <a:p>
            <a:pPr>
              <a:spcAft>
                <a:spcPts val="600"/>
              </a:spcAft>
            </a:pPr>
            <a:r>
              <a:rPr lang="ko-KR" altLang="en-US" dirty="0"/>
              <a:t>라자루스 조직</a:t>
            </a:r>
            <a:r>
              <a:rPr lang="en-GB" altLang="ko-KR" dirty="0"/>
              <a:t> | </a:t>
            </a:r>
            <a:r>
              <a:rPr lang="en-GB" dirty="0"/>
              <a:t>Lazarus Group</a:t>
            </a:r>
            <a:endParaRPr lang="en-US" dirty="0"/>
          </a:p>
        </p:txBody>
      </p:sp>
      <p:sp>
        <p:nvSpPr>
          <p:cNvPr id="6" name="Slide Number Placeholder 8">
            <a:extLst>
              <a:ext uri="{FF2B5EF4-FFF2-40B4-BE49-F238E27FC236}">
                <a16:creationId xmlns:a16="http://schemas.microsoft.com/office/drawing/2014/main" id="{AE6A94FB-8220-9B13-2ABB-ED5B76A9D639}"/>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15</a:t>
            </a:fld>
            <a:endParaRPr lang="en-US"/>
          </a:p>
        </p:txBody>
      </p:sp>
    </p:spTree>
    <p:extLst>
      <p:ext uri="{BB962C8B-B14F-4D97-AF65-F5344CB8AC3E}">
        <p14:creationId xmlns:p14="http://schemas.microsoft.com/office/powerpoint/2010/main" val="92539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F0164-5E08-B539-B9B4-0BDE433900F3}"/>
              </a:ext>
            </a:extLst>
          </p:cNvPr>
          <p:cNvSpPr>
            <a:spLocks noGrp="1"/>
          </p:cNvSpPr>
          <p:nvPr>
            <p:ph type="title"/>
          </p:nvPr>
        </p:nvSpPr>
        <p:spPr>
          <a:xfrm>
            <a:off x="660592" y="914399"/>
            <a:ext cx="4787709" cy="1447801"/>
          </a:xfrm>
        </p:spPr>
        <p:txBody>
          <a:bodyPr anchor="b">
            <a:normAutofit/>
          </a:bodyPr>
          <a:lstStyle/>
          <a:p>
            <a:r>
              <a:rPr lang="en-GB" dirty="0"/>
              <a:t>Context</a:t>
            </a:r>
          </a:p>
        </p:txBody>
      </p:sp>
      <p:sp>
        <p:nvSpPr>
          <p:cNvPr id="3" name="Content Placeholder 2">
            <a:extLst>
              <a:ext uri="{FF2B5EF4-FFF2-40B4-BE49-F238E27FC236}">
                <a16:creationId xmlns:a16="http://schemas.microsoft.com/office/drawing/2014/main" id="{9F01748B-D8A1-E33E-785F-CE683328EBF4}"/>
              </a:ext>
            </a:extLst>
          </p:cNvPr>
          <p:cNvSpPr>
            <a:spLocks noGrp="1"/>
          </p:cNvSpPr>
          <p:nvPr>
            <p:ph idx="1"/>
          </p:nvPr>
        </p:nvSpPr>
        <p:spPr>
          <a:xfrm>
            <a:off x="660591" y="2684654"/>
            <a:ext cx="4787710" cy="3325430"/>
          </a:xfrm>
        </p:spPr>
        <p:txBody>
          <a:bodyPr>
            <a:normAutofit/>
          </a:bodyPr>
          <a:lstStyle/>
          <a:p>
            <a:r>
              <a:rPr lang="en-GB" dirty="0"/>
              <a:t>$3 billion theft of digital assets since 2017. </a:t>
            </a:r>
          </a:p>
          <a:p>
            <a:r>
              <a:rPr lang="en-GB" dirty="0"/>
              <a:t>$1.7 billion in 2022 </a:t>
            </a:r>
          </a:p>
          <a:p>
            <a:r>
              <a:rPr lang="en-GB" dirty="0"/>
              <a:t>$1.1 billion theft from DeFi hacks</a:t>
            </a:r>
          </a:p>
          <a:p>
            <a:r>
              <a:rPr lang="ko-KR" altLang="en-US" dirty="0"/>
              <a:t>라자루스 조직</a:t>
            </a:r>
            <a:r>
              <a:rPr lang="en-GB" dirty="0"/>
              <a:t>  - Lazarus Group</a:t>
            </a:r>
          </a:p>
        </p:txBody>
      </p:sp>
      <p:pic>
        <p:nvPicPr>
          <p:cNvPr id="1026" name="Picture 2">
            <a:extLst>
              <a:ext uri="{FF2B5EF4-FFF2-40B4-BE49-F238E27FC236}">
                <a16:creationId xmlns:a16="http://schemas.microsoft.com/office/drawing/2014/main" id="{5A0D49A0-2298-D1D3-066B-1EC3CCC3C84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448301" y="914399"/>
            <a:ext cx="6436591" cy="4167692"/>
          </a:xfrm>
          <a:prstGeom prst="rect">
            <a:avLst/>
          </a:prstGeom>
          <a:solidFill>
            <a:srgbClr val="FFFFFF"/>
          </a:solidFill>
        </p:spPr>
      </p:pic>
      <p:sp>
        <p:nvSpPr>
          <p:cNvPr id="1031"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a:normAutofit/>
          </a:bodyPr>
          <a:lstStyle/>
          <a:p>
            <a:pPr>
              <a:spcAft>
                <a:spcPts val="600"/>
              </a:spcAft>
            </a:pPr>
            <a:fld id="{A47ED789-F3CC-419A-8A1B-550B86900732}" type="datetime1">
              <a:rPr lang="en-GB" smtClean="0"/>
              <a:t>20/12/2023</a:t>
            </a:fld>
            <a:endParaRPr lang="en-US" dirty="0"/>
          </a:p>
        </p:txBody>
      </p:sp>
      <p:sp>
        <p:nvSpPr>
          <p:cNvPr id="1033"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a:normAutofit/>
          </a:bodyPr>
          <a:lstStyle/>
          <a:p>
            <a:pPr>
              <a:spcAft>
                <a:spcPts val="600"/>
              </a:spcAft>
            </a:pPr>
            <a:r>
              <a:rPr lang="ko-KR" altLang="en-US" dirty="0"/>
              <a:t>라자루스 조직</a:t>
            </a:r>
            <a:r>
              <a:rPr lang="en-GB" altLang="ko-KR" dirty="0"/>
              <a:t> | </a:t>
            </a:r>
            <a:r>
              <a:rPr lang="en-GB" dirty="0"/>
              <a:t>Lazarus Group</a:t>
            </a:r>
            <a:endParaRPr lang="en-US" dirty="0"/>
          </a:p>
        </p:txBody>
      </p:sp>
      <p:sp>
        <p:nvSpPr>
          <p:cNvPr id="1035"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2</a:t>
            </a:fld>
            <a:endParaRPr lang="en-US"/>
          </a:p>
        </p:txBody>
      </p:sp>
      <p:sp>
        <p:nvSpPr>
          <p:cNvPr id="4" name="TextBox 3">
            <a:extLst>
              <a:ext uri="{FF2B5EF4-FFF2-40B4-BE49-F238E27FC236}">
                <a16:creationId xmlns:a16="http://schemas.microsoft.com/office/drawing/2014/main" id="{FD33CFAC-FB22-3D92-7084-A5FFB568A7E2}"/>
              </a:ext>
            </a:extLst>
          </p:cNvPr>
          <p:cNvSpPr txBox="1"/>
          <p:nvPr/>
        </p:nvSpPr>
        <p:spPr>
          <a:xfrm>
            <a:off x="6233090" y="5082091"/>
            <a:ext cx="4966168" cy="369332"/>
          </a:xfrm>
          <a:prstGeom prst="rect">
            <a:avLst/>
          </a:prstGeom>
          <a:noFill/>
        </p:spPr>
        <p:txBody>
          <a:bodyPr wrap="none" rtlCol="0">
            <a:spAutoFit/>
          </a:bodyPr>
          <a:lstStyle/>
          <a:p>
            <a:r>
              <a:rPr lang="en-GB" dirty="0" err="1"/>
              <a:t>Chainalysis</a:t>
            </a:r>
            <a:r>
              <a:rPr lang="en-GB" dirty="0"/>
              <a:t> (2023), </a:t>
            </a:r>
            <a:r>
              <a:rPr lang="en-GB" i="1" dirty="0"/>
              <a:t>The 2023 Crypto Crime Report</a:t>
            </a:r>
          </a:p>
        </p:txBody>
      </p:sp>
    </p:spTree>
    <p:extLst>
      <p:ext uri="{BB962C8B-B14F-4D97-AF65-F5344CB8AC3E}">
        <p14:creationId xmlns:p14="http://schemas.microsoft.com/office/powerpoint/2010/main" val="3371076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2" y="914400"/>
            <a:ext cx="5901573" cy="1447801"/>
          </a:xfrm>
        </p:spPr>
        <p:txBody>
          <a:bodyPr vert="horz" lIns="91440" tIns="45720" rIns="91440" bIns="45720" rtlCol="0" anchor="b">
            <a:normAutofit/>
          </a:bodyPr>
          <a:lstStyle/>
          <a:p>
            <a:r>
              <a:rPr lang="en-US" sz="3300" kern="1200" cap="all" spc="300" baseline="0" dirty="0">
                <a:highlight>
                  <a:srgbClr val="000000"/>
                </a:highlight>
                <a:latin typeface="+mj-lt"/>
                <a:ea typeface="+mj-ea"/>
                <a:cs typeface="+mj-cs"/>
              </a:rPr>
              <a:t>DPRK CYBER PROGRAMME STRUCTURE</a:t>
            </a:r>
          </a:p>
        </p:txBody>
      </p:sp>
      <p:sp>
        <p:nvSpPr>
          <p:cNvPr id="7" name="Footer Placeholder 6">
            <a:extLst>
              <a:ext uri="{FF2B5EF4-FFF2-40B4-BE49-F238E27FC236}">
                <a16:creationId xmlns:a16="http://schemas.microsoft.com/office/drawing/2014/main" id="{BEEE461A-D02B-CF9E-442E-BBC2F9F484B2}"/>
              </a:ext>
            </a:extLst>
          </p:cNvPr>
          <p:cNvSpPr txBox="1">
            <a:spLocks/>
          </p:cNvSpPr>
          <p:nvPr/>
        </p:nvSpPr>
        <p:spPr>
          <a:xfrm>
            <a:off x="660591" y="2884868"/>
            <a:ext cx="5901574" cy="3117899"/>
          </a:xfrm>
        </p:spPr>
        <p:txBody>
          <a:bodyPr vert="horz" lIns="91440" tIns="45720" rIns="91440" bIns="45720" rtlCol="0">
            <a:normAutofit/>
          </a:bodyPr>
          <a:lstStyle>
            <a:defPPr>
              <a:defRPr lang="en-US"/>
            </a:defPPr>
            <a:lvl1pPr marL="0" algn="r" defTabSz="914400" rtl="0" eaLnBrk="1" latinLnBrk="0" hangingPunct="1">
              <a:defRPr sz="900" b="1" kern="1200" spc="10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ko-KR" altLang="en-US" sz="2000" dirty="0"/>
              <a:t>라자루스 조직</a:t>
            </a:r>
            <a:r>
              <a:rPr lang="en-US" altLang="ko-KR" sz="2000" dirty="0"/>
              <a:t> | </a:t>
            </a:r>
            <a:r>
              <a:rPr lang="en-US" sz="2000" dirty="0"/>
              <a:t>Lazarus Group</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sz="2000" dirty="0"/>
              <a:t>APT38</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sz="2000" dirty="0"/>
              <a:t>3</a:t>
            </a:r>
            <a:r>
              <a:rPr lang="en-US" sz="2000" baseline="30000" dirty="0"/>
              <a:t>rd</a:t>
            </a:r>
            <a:r>
              <a:rPr lang="en-US" sz="2000" dirty="0"/>
              <a:t> Bureau – Foreign Intelligence</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sz="2000" dirty="0" err="1"/>
              <a:t>BlueNoroff</a:t>
            </a:r>
            <a:endParaRPr lang="en-US" sz="2000" dirty="0"/>
          </a:p>
        </p:txBody>
      </p:sp>
      <p:pic>
        <p:nvPicPr>
          <p:cNvPr id="4100" name="Picture 4" descr="Assessed cyber structure of DPRK cyber programs">
            <a:extLst>
              <a:ext uri="{FF2B5EF4-FFF2-40B4-BE49-F238E27FC236}">
                <a16:creationId xmlns:a16="http://schemas.microsoft.com/office/drawing/2014/main" id="{DD1578E0-DA52-C8D8-B5F3-42B4E1933DA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562165" y="315155"/>
            <a:ext cx="5174948" cy="6017383"/>
          </a:xfrm>
          <a:prstGeom prst="rect">
            <a:avLst/>
          </a:prstGeom>
          <a:solidFill>
            <a:srgbClr val="FFFFFF"/>
          </a:solidFill>
        </p:spPr>
      </p:pic>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B7F48D26-D0BD-428C-A16C-4490BE0D635A}"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a:lstStyle/>
          <a:p>
            <a:pPr>
              <a:spcAft>
                <a:spcPts val="600"/>
              </a:spcAft>
            </a:pPr>
            <a:r>
              <a:rPr lang="ko-KR" altLang="en-US" sz="900" dirty="0"/>
              <a:t>라자루스 조직</a:t>
            </a:r>
            <a:r>
              <a:rPr lang="en-US" altLang="ko-KR" sz="900" dirty="0"/>
              <a:t> | </a:t>
            </a:r>
            <a:r>
              <a:rPr lang="en-US" sz="900" dirty="0"/>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3</a:t>
            </a:fld>
            <a:endParaRPr lang="en-US"/>
          </a:p>
        </p:txBody>
      </p:sp>
      <p:sp>
        <p:nvSpPr>
          <p:cNvPr id="8" name="Rectangle: Rounded Corners 7">
            <a:extLst>
              <a:ext uri="{FF2B5EF4-FFF2-40B4-BE49-F238E27FC236}">
                <a16:creationId xmlns:a16="http://schemas.microsoft.com/office/drawing/2014/main" id="{8FDA0628-A6D0-89B5-2B36-954CE110F8A7}"/>
              </a:ext>
            </a:extLst>
          </p:cNvPr>
          <p:cNvSpPr/>
          <p:nvPr/>
        </p:nvSpPr>
        <p:spPr>
          <a:xfrm>
            <a:off x="8655050" y="3587750"/>
            <a:ext cx="1689100" cy="971550"/>
          </a:xfrm>
          <a:prstGeom prst="roundRect">
            <a:avLst/>
          </a:prstGeom>
          <a:noFill/>
          <a:ln w="57150">
            <a:solidFill>
              <a:srgbClr val="FF0000"/>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3458482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0B204F41-CBB7-3398-FC65-6E9C93A83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7751" r="27751"/>
          <a:stretch/>
        </p:blipFill>
        <p:spPr bwMode="auto">
          <a:xfrm>
            <a:off x="0" y="0"/>
            <a:ext cx="609598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C9A471A-B630-5766-76F6-062B0CA0F7D4}"/>
              </a:ext>
            </a:extLst>
          </p:cNvPr>
          <p:cNvSpPr>
            <a:spLocks noGrp="1"/>
          </p:cNvSpPr>
          <p:nvPr>
            <p:ph type="title"/>
          </p:nvPr>
        </p:nvSpPr>
        <p:spPr>
          <a:xfrm>
            <a:off x="652371" y="647701"/>
            <a:ext cx="4706438" cy="2371660"/>
          </a:xfrm>
        </p:spPr>
        <p:txBody>
          <a:bodyPr anchor="t">
            <a:normAutofit fontScale="90000"/>
          </a:bodyPr>
          <a:lstStyle/>
          <a:p>
            <a:r>
              <a:rPr lang="en-GB" dirty="0"/>
              <a:t>Key FINTECH Incidents Timeline: </a:t>
            </a:r>
            <a:br>
              <a:rPr lang="en-GB" dirty="0"/>
            </a:br>
            <a:r>
              <a:rPr lang="en-GB" dirty="0" err="1"/>
              <a:t>BackGround</a:t>
            </a:r>
            <a:endParaRPr lang="en-GB" dirty="0"/>
          </a:p>
        </p:txBody>
      </p:sp>
      <p:sp>
        <p:nvSpPr>
          <p:cNvPr id="3" name="Content Placeholder 2">
            <a:extLst>
              <a:ext uri="{FF2B5EF4-FFF2-40B4-BE49-F238E27FC236}">
                <a16:creationId xmlns:a16="http://schemas.microsoft.com/office/drawing/2014/main" id="{FAF201F3-BF27-AFD1-6106-7B02485E94A1}"/>
              </a:ext>
            </a:extLst>
          </p:cNvPr>
          <p:cNvSpPr>
            <a:spLocks noGrp="1"/>
          </p:cNvSpPr>
          <p:nvPr>
            <p:ph idx="1"/>
          </p:nvPr>
        </p:nvSpPr>
        <p:spPr>
          <a:xfrm>
            <a:off x="6748351" y="719931"/>
            <a:ext cx="4791277" cy="5418138"/>
          </a:xfrm>
        </p:spPr>
        <p:txBody>
          <a:bodyPr>
            <a:normAutofit fontScale="85000" lnSpcReduction="20000"/>
          </a:bodyPr>
          <a:lstStyle/>
          <a:p>
            <a:r>
              <a:rPr lang="en-GB" dirty="0"/>
              <a:t>March 2013 Dark Seoul malware</a:t>
            </a:r>
          </a:p>
          <a:p>
            <a:r>
              <a:rPr lang="en-GB" dirty="0"/>
              <a:t>Feb 2016 Bangladesh Central Bank Cyber Heist</a:t>
            </a:r>
          </a:p>
          <a:p>
            <a:r>
              <a:rPr lang="en-GB" dirty="0"/>
              <a:t>Feb 2017 First Known Cryptocurrency Exchange compromise: </a:t>
            </a:r>
            <a:r>
              <a:rPr lang="en-GB" dirty="0" err="1"/>
              <a:t>Bithumb</a:t>
            </a:r>
            <a:endParaRPr lang="en-GB" dirty="0"/>
          </a:p>
          <a:p>
            <a:r>
              <a:rPr lang="en-GB" dirty="0"/>
              <a:t>April 2017 </a:t>
            </a:r>
            <a:r>
              <a:rPr lang="en-GB" dirty="0" err="1"/>
              <a:t>Yapizon</a:t>
            </a:r>
            <a:r>
              <a:rPr lang="en-GB" dirty="0"/>
              <a:t> </a:t>
            </a:r>
            <a:r>
              <a:rPr lang="en-GB" dirty="0" err="1"/>
              <a:t>CryptoExchange</a:t>
            </a:r>
            <a:r>
              <a:rPr lang="en-GB" dirty="0"/>
              <a:t> Compromise</a:t>
            </a:r>
          </a:p>
          <a:p>
            <a:r>
              <a:rPr lang="en-GB" dirty="0"/>
              <a:t>April 2017 APT38/</a:t>
            </a:r>
            <a:r>
              <a:rPr lang="en-GB" dirty="0" err="1"/>
              <a:t>Andariel</a:t>
            </a:r>
            <a:r>
              <a:rPr lang="en-GB" dirty="0"/>
              <a:t> Monero Mining Identified</a:t>
            </a:r>
          </a:p>
          <a:p>
            <a:r>
              <a:rPr lang="en-GB" dirty="0"/>
              <a:t>May 2017 WannaCry Ransomware Attack (Bitcoin Ransom &amp; Laundering)</a:t>
            </a:r>
          </a:p>
          <a:p>
            <a:r>
              <a:rPr lang="en-GB" dirty="0"/>
              <a:t>April 2018 Gate.io compromise (peel chaining used to launder)</a:t>
            </a:r>
          </a:p>
          <a:p>
            <a:r>
              <a:rPr lang="en-GB" dirty="0"/>
              <a:t>2017-2018 Marine Chain Token ICO scam</a:t>
            </a:r>
          </a:p>
          <a:p>
            <a:r>
              <a:rPr lang="en-GB" dirty="0"/>
              <a:t>2018-2020 </a:t>
            </a:r>
            <a:r>
              <a:rPr lang="en-GB" dirty="0" err="1"/>
              <a:t>AppleJeus</a:t>
            </a:r>
            <a:r>
              <a:rPr lang="en-GB" dirty="0"/>
              <a:t> - Trojanised digital asset wallets and trading apps</a:t>
            </a:r>
          </a:p>
        </p:txBody>
      </p:sp>
      <p:sp>
        <p:nvSpPr>
          <p:cNvPr id="4" name="Date Placeholder 5">
            <a:extLst>
              <a:ext uri="{FF2B5EF4-FFF2-40B4-BE49-F238E27FC236}">
                <a16:creationId xmlns:a16="http://schemas.microsoft.com/office/drawing/2014/main" id="{39E5D30D-8594-B095-4D8B-1003B3473F5E}"/>
              </a:ext>
            </a:extLst>
          </p:cNvPr>
          <p:cNvSpPr>
            <a:spLocks noGrp="1"/>
          </p:cNvSpPr>
          <p:nvPr>
            <p:ph type="dt" sz="half" idx="10"/>
          </p:nvPr>
        </p:nvSpPr>
        <p:spPr>
          <a:xfrm>
            <a:off x="652371" y="6332538"/>
            <a:ext cx="3006492" cy="365125"/>
          </a:xfrm>
        </p:spPr>
        <p:txBody>
          <a:bodyPr>
            <a:normAutofit/>
          </a:bodyPr>
          <a:lstStyle/>
          <a:p>
            <a:pPr>
              <a:spcAft>
                <a:spcPts val="600"/>
              </a:spcAft>
            </a:pPr>
            <a:fld id="{BFB154EA-ECAC-40E7-BDF1-6A9BFDB672E3}" type="datetime1">
              <a:rPr lang="en-GB" smtClean="0">
                <a:solidFill>
                  <a:srgbClr val="FFFFFF"/>
                </a:solidFill>
              </a:rPr>
              <a:t>20/12/2023</a:t>
            </a:fld>
            <a:endParaRPr lang="en-US" dirty="0">
              <a:solidFill>
                <a:srgbClr val="FFFFFF"/>
              </a:solidFill>
            </a:endParaRPr>
          </a:p>
        </p:txBody>
      </p:sp>
      <p:sp>
        <p:nvSpPr>
          <p:cNvPr id="5" name="Footer Placeholder 6">
            <a:extLst>
              <a:ext uri="{FF2B5EF4-FFF2-40B4-BE49-F238E27FC236}">
                <a16:creationId xmlns:a16="http://schemas.microsoft.com/office/drawing/2014/main" id="{FA795A41-819F-9B85-182A-5AFC0A7641FA}"/>
              </a:ext>
            </a:extLst>
          </p:cNvPr>
          <p:cNvSpPr>
            <a:spLocks noGrp="1"/>
          </p:cNvSpPr>
          <p:nvPr>
            <p:ph type="ftr" sz="quarter" idx="11"/>
          </p:nvPr>
        </p:nvSpPr>
        <p:spPr>
          <a:xfrm>
            <a:off x="8034169" y="6332538"/>
            <a:ext cx="3505459" cy="365125"/>
          </a:xfrm>
        </p:spPr>
        <p:txBody>
          <a:bodyPr>
            <a:normAutofit/>
          </a:bodyPr>
          <a:lstStyle/>
          <a:p>
            <a:pPr>
              <a:spcAft>
                <a:spcPts val="600"/>
              </a:spcAft>
            </a:pPr>
            <a:r>
              <a:rPr lang="ko-KR" altLang="en-US" dirty="0"/>
              <a:t>라자루스 조직</a:t>
            </a:r>
            <a:r>
              <a:rPr lang="en-GB" altLang="ko-KR" dirty="0"/>
              <a:t> | </a:t>
            </a:r>
            <a:r>
              <a:rPr lang="en-GB" dirty="0"/>
              <a:t>Lazarus Group</a:t>
            </a:r>
            <a:endParaRPr lang="en-US" dirty="0"/>
          </a:p>
        </p:txBody>
      </p:sp>
      <p:sp>
        <p:nvSpPr>
          <p:cNvPr id="6" name="Slide Number Placeholder 8">
            <a:extLst>
              <a:ext uri="{FF2B5EF4-FFF2-40B4-BE49-F238E27FC236}">
                <a16:creationId xmlns:a16="http://schemas.microsoft.com/office/drawing/2014/main" id="{377C0004-C44B-4C49-567B-89AF84B0A891}"/>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4</a:t>
            </a:fld>
            <a:endParaRPr lang="en-US"/>
          </a:p>
        </p:txBody>
      </p:sp>
    </p:spTree>
    <p:extLst>
      <p:ext uri="{BB962C8B-B14F-4D97-AF65-F5344CB8AC3E}">
        <p14:creationId xmlns:p14="http://schemas.microsoft.com/office/powerpoint/2010/main" val="1388601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967BE3F-1B38-417B-1CE9-AFE354012AD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5000"/>
                    </a14:imgEffect>
                  </a14:imgLayer>
                </a14:imgProps>
              </a:ext>
              <a:ext uri="{28A0092B-C50C-407E-A947-70E740481C1C}">
                <a14:useLocalDpi xmlns:a14="http://schemas.microsoft.com/office/drawing/2010/main" val="0"/>
              </a:ext>
            </a:extLst>
          </a:blip>
          <a:srcRect t="12432" b="12432"/>
          <a:stretch/>
        </p:blipFill>
        <p:spPr>
          <a:xfrm>
            <a:off x="20" y="10"/>
            <a:ext cx="6095980" cy="6857990"/>
          </a:xfrm>
          <a:prstGeom prst="rect">
            <a:avLst/>
          </a:prstGeom>
          <a:noFill/>
        </p:spPr>
      </p:pic>
      <p:sp>
        <p:nvSpPr>
          <p:cNvPr id="2" name="Title 1">
            <a:extLst>
              <a:ext uri="{FF2B5EF4-FFF2-40B4-BE49-F238E27FC236}">
                <a16:creationId xmlns:a16="http://schemas.microsoft.com/office/drawing/2014/main" id="{9C9A471A-B630-5766-76F6-062B0CA0F7D4}"/>
              </a:ext>
            </a:extLst>
          </p:cNvPr>
          <p:cNvSpPr>
            <a:spLocks noGrp="1"/>
          </p:cNvSpPr>
          <p:nvPr>
            <p:ph type="title"/>
          </p:nvPr>
        </p:nvSpPr>
        <p:spPr>
          <a:xfrm>
            <a:off x="652371" y="647701"/>
            <a:ext cx="4738336" cy="2371660"/>
          </a:xfrm>
        </p:spPr>
        <p:txBody>
          <a:bodyPr anchor="t">
            <a:normAutofit/>
          </a:bodyPr>
          <a:lstStyle/>
          <a:p>
            <a:pPr>
              <a:lnSpc>
                <a:spcPct val="110000"/>
              </a:lnSpc>
            </a:pPr>
            <a:r>
              <a:rPr lang="en-GB" sz="3300" dirty="0"/>
              <a:t>Key FINTECH Incidents Timeline: </a:t>
            </a:r>
            <a:br>
              <a:rPr lang="en-GB" sz="3300" dirty="0"/>
            </a:br>
            <a:r>
              <a:rPr lang="en-GB" sz="3300" dirty="0"/>
              <a:t>RECENT INCIDENTS</a:t>
            </a:r>
          </a:p>
        </p:txBody>
      </p:sp>
      <p:sp>
        <p:nvSpPr>
          <p:cNvPr id="3" name="Content Placeholder 2">
            <a:extLst>
              <a:ext uri="{FF2B5EF4-FFF2-40B4-BE49-F238E27FC236}">
                <a16:creationId xmlns:a16="http://schemas.microsoft.com/office/drawing/2014/main" id="{FAF201F3-BF27-AFD1-6106-7B02485E94A1}"/>
              </a:ext>
            </a:extLst>
          </p:cNvPr>
          <p:cNvSpPr>
            <a:spLocks noGrp="1"/>
          </p:cNvSpPr>
          <p:nvPr>
            <p:ph idx="1"/>
          </p:nvPr>
        </p:nvSpPr>
        <p:spPr>
          <a:xfrm>
            <a:off x="6748351" y="914400"/>
            <a:ext cx="4696396" cy="5029200"/>
          </a:xfrm>
        </p:spPr>
        <p:txBody>
          <a:bodyPr>
            <a:normAutofit/>
          </a:bodyPr>
          <a:lstStyle/>
          <a:p>
            <a:r>
              <a:rPr lang="en-GB" dirty="0"/>
              <a:t>Sept 2020 </a:t>
            </a:r>
            <a:r>
              <a:rPr lang="en-GB" dirty="0" err="1"/>
              <a:t>KuCoin</a:t>
            </a:r>
            <a:r>
              <a:rPr lang="en-GB" dirty="0"/>
              <a:t> Hack (first known use of mixers)</a:t>
            </a:r>
          </a:p>
          <a:p>
            <a:r>
              <a:rPr lang="en-GB" dirty="0"/>
              <a:t>March 2022 </a:t>
            </a:r>
            <a:r>
              <a:rPr lang="en-GB" dirty="0" err="1"/>
              <a:t>Axie</a:t>
            </a:r>
            <a:r>
              <a:rPr lang="en-GB" dirty="0"/>
              <a:t> Infinity Ronin Bridge Attack - $625 million ETH &amp; USDC theft</a:t>
            </a:r>
          </a:p>
          <a:p>
            <a:r>
              <a:rPr lang="en-GB" dirty="0"/>
              <a:t>June 2022 Harmony Horizon Bridge Exploit - $100 million theft</a:t>
            </a:r>
          </a:p>
          <a:p>
            <a:r>
              <a:rPr lang="en-GB" dirty="0"/>
              <a:t>June 2023 Atomic Wallet Compromise - $100 million theft from c. 5,550 wallets </a:t>
            </a:r>
          </a:p>
          <a:p>
            <a:r>
              <a:rPr lang="en-GB" dirty="0"/>
              <a:t>2023 - </a:t>
            </a:r>
            <a:r>
              <a:rPr lang="en-GB" dirty="0" err="1"/>
              <a:t>RustBucket</a:t>
            </a:r>
            <a:r>
              <a:rPr lang="en-GB" dirty="0"/>
              <a:t>/KADYKORN</a:t>
            </a:r>
          </a:p>
        </p:txBody>
      </p:sp>
      <p:sp>
        <p:nvSpPr>
          <p:cNvPr id="4" name="Date Placeholder 5">
            <a:extLst>
              <a:ext uri="{FF2B5EF4-FFF2-40B4-BE49-F238E27FC236}">
                <a16:creationId xmlns:a16="http://schemas.microsoft.com/office/drawing/2014/main" id="{C935AF76-313F-62BA-CD8E-9A3832622DFE}"/>
              </a:ext>
            </a:extLst>
          </p:cNvPr>
          <p:cNvSpPr>
            <a:spLocks noGrp="1"/>
          </p:cNvSpPr>
          <p:nvPr>
            <p:ph type="dt" sz="half" idx="10"/>
          </p:nvPr>
        </p:nvSpPr>
        <p:spPr>
          <a:xfrm>
            <a:off x="652371" y="6332538"/>
            <a:ext cx="3006492" cy="365125"/>
          </a:xfrm>
        </p:spPr>
        <p:txBody>
          <a:bodyPr>
            <a:normAutofit/>
          </a:bodyPr>
          <a:lstStyle/>
          <a:p>
            <a:pPr>
              <a:spcAft>
                <a:spcPts val="600"/>
              </a:spcAft>
            </a:pPr>
            <a:fld id="{221F06BF-DF63-4F6E-8E3F-690569FC9163}" type="datetime1">
              <a:rPr lang="en-GB" smtClean="0">
                <a:solidFill>
                  <a:srgbClr val="FFFFFF"/>
                </a:solidFill>
              </a:rPr>
              <a:t>20/12/2023</a:t>
            </a:fld>
            <a:endParaRPr lang="en-US">
              <a:solidFill>
                <a:srgbClr val="FFFFFF"/>
              </a:solidFill>
            </a:endParaRPr>
          </a:p>
        </p:txBody>
      </p:sp>
      <p:sp>
        <p:nvSpPr>
          <p:cNvPr id="5" name="Footer Placeholder 6">
            <a:extLst>
              <a:ext uri="{FF2B5EF4-FFF2-40B4-BE49-F238E27FC236}">
                <a16:creationId xmlns:a16="http://schemas.microsoft.com/office/drawing/2014/main" id="{A352B8F5-E398-E1C8-0B87-204E27B5E248}"/>
              </a:ext>
            </a:extLst>
          </p:cNvPr>
          <p:cNvSpPr>
            <a:spLocks noGrp="1"/>
          </p:cNvSpPr>
          <p:nvPr>
            <p:ph type="ftr" sz="quarter" idx="11"/>
          </p:nvPr>
        </p:nvSpPr>
        <p:spPr>
          <a:xfrm>
            <a:off x="8034169" y="6332538"/>
            <a:ext cx="3505459" cy="365125"/>
          </a:xfrm>
        </p:spPr>
        <p:txBody>
          <a:bodyPr>
            <a:normAutofit/>
          </a:bodyPr>
          <a:lstStyle/>
          <a:p>
            <a:pPr>
              <a:spcAft>
                <a:spcPts val="600"/>
              </a:spcAft>
            </a:pPr>
            <a:r>
              <a:rPr lang="ko-KR" altLang="en-US" dirty="0"/>
              <a:t>라자루스 조직</a:t>
            </a:r>
            <a:r>
              <a:rPr lang="en-GB" altLang="ko-KR" dirty="0"/>
              <a:t> | </a:t>
            </a:r>
            <a:r>
              <a:rPr lang="en-GB" dirty="0"/>
              <a:t>Lazarus Group</a:t>
            </a:r>
            <a:endParaRPr lang="en-US" dirty="0"/>
          </a:p>
        </p:txBody>
      </p:sp>
      <p:sp>
        <p:nvSpPr>
          <p:cNvPr id="6" name="Slide Number Placeholder 8">
            <a:extLst>
              <a:ext uri="{FF2B5EF4-FFF2-40B4-BE49-F238E27FC236}">
                <a16:creationId xmlns:a16="http://schemas.microsoft.com/office/drawing/2014/main" id="{AE6A94FB-8220-9B13-2ABB-ED5B76A9D639}"/>
              </a:ext>
            </a:extLst>
          </p:cNvPr>
          <p:cNvSpPr>
            <a:spLocks noGrp="1"/>
          </p:cNvSpPr>
          <p:nvPr>
            <p:ph type="sldNum" sz="quarter" idx="12"/>
          </p:nvPr>
        </p:nvSpPr>
        <p:spPr>
          <a:xfrm>
            <a:off x="11444747" y="6332538"/>
            <a:ext cx="539808" cy="365125"/>
          </a:xfrm>
        </p:spPr>
        <p:txBody>
          <a:bodyPr>
            <a:normAutofit/>
          </a:bodyPr>
          <a:lstStyle/>
          <a:p>
            <a:pPr>
              <a:spcAft>
                <a:spcPts val="600"/>
              </a:spcAft>
            </a:pPr>
            <a:fld id="{45C5C030-0550-4584-9C82-E35DF7DBC581}" type="slidenum">
              <a:rPr lang="en-US" smtClean="0"/>
              <a:pPr>
                <a:spcAft>
                  <a:spcPts val="600"/>
                </a:spcAft>
              </a:pPr>
              <a:t>5</a:t>
            </a:fld>
            <a:endParaRPr lang="en-US"/>
          </a:p>
        </p:txBody>
      </p:sp>
    </p:spTree>
    <p:extLst>
      <p:ext uri="{BB962C8B-B14F-4D97-AF65-F5344CB8AC3E}">
        <p14:creationId xmlns:p14="http://schemas.microsoft.com/office/powerpoint/2010/main" val="3454841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1" y="387995"/>
            <a:ext cx="4787709" cy="794346"/>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RUSTBUCKET</a:t>
            </a:r>
          </a:p>
        </p:txBody>
      </p:sp>
      <p:sp>
        <p:nvSpPr>
          <p:cNvPr id="7" name="Footer Placeholder 6">
            <a:extLst>
              <a:ext uri="{FF2B5EF4-FFF2-40B4-BE49-F238E27FC236}">
                <a16:creationId xmlns:a16="http://schemas.microsoft.com/office/drawing/2014/main" id="{BEEE461A-D02B-CF9E-442E-BBC2F9F484B2}"/>
              </a:ext>
            </a:extLst>
          </p:cNvPr>
          <p:cNvSpPr txBox="1">
            <a:spLocks/>
          </p:cNvSpPr>
          <p:nvPr/>
        </p:nvSpPr>
        <p:spPr>
          <a:xfrm>
            <a:off x="660591" y="1309619"/>
            <a:ext cx="5038460" cy="4507837"/>
          </a:xfrm>
        </p:spPr>
        <p:txBody>
          <a:bodyPr vert="horz" lIns="91440" tIns="45720" rIns="91440" bIns="45720" rtlCol="0">
            <a:noAutofit/>
          </a:bodyPr>
          <a:lstStyle>
            <a:defPPr>
              <a:defRPr lang="en-US"/>
            </a:defPPr>
            <a:lvl1pPr marL="0" algn="r" defTabSz="914400" rtl="0" eaLnBrk="1" latinLnBrk="0" hangingPunct="1">
              <a:defRPr sz="900" b="1" kern="1200" spc="10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altLang="ko-KR" sz="2000" b="0" dirty="0"/>
              <a:t>macOS malware family leveraging modified PDF Reader</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altLang="ko-KR" sz="2000" b="0" dirty="0"/>
              <a:t>Stage 1 </a:t>
            </a:r>
            <a:r>
              <a:rPr lang="en-US" altLang="ko-KR" sz="2000" b="0" dirty="0" err="1"/>
              <a:t>SwiftLoader</a:t>
            </a:r>
            <a:r>
              <a:rPr lang="en-US" altLang="ko-KR" sz="2000" b="0" dirty="0"/>
              <a:t> – fake backdoored PDF Reader (</a:t>
            </a:r>
            <a:r>
              <a:rPr lang="en-GB" sz="2000" b="0" i="0" dirty="0">
                <a:solidFill>
                  <a:srgbClr val="092540"/>
                </a:solidFill>
                <a:effectLst/>
              </a:rPr>
              <a:t>AppleScript file) to retrieve stage 2 payload)</a:t>
            </a:r>
            <a:endParaRPr lang="en-US" altLang="ko-KR" sz="20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US" altLang="ko-KR" sz="2000" b="0" dirty="0"/>
              <a:t>Stage 2 C2 Communication – Objective-C PDF Viewer &amp; l</a:t>
            </a:r>
            <a:r>
              <a:rPr lang="en-US" sz="2000" b="0" dirty="0"/>
              <a:t>ure document: </a:t>
            </a:r>
            <a:r>
              <a:rPr lang="en-GB" sz="2000" b="0" i="0" u="none" strike="noStrike" dirty="0">
                <a:effectLst/>
              </a:rPr>
              <a:t>InvestmentStrategy(Protected).pdf</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sz="2000" b="0" dirty="0"/>
              <a:t>Stage 3 Trojan – Rust </a:t>
            </a:r>
            <a:r>
              <a:rPr lang="en-GB" sz="2000" b="0" i="0" dirty="0">
                <a:solidFill>
                  <a:srgbClr val="092540"/>
                </a:solidFill>
                <a:effectLst/>
              </a:rPr>
              <a:t>Mach-O executable</a:t>
            </a:r>
            <a:r>
              <a:rPr lang="en-GB" sz="2000" b="0" dirty="0"/>
              <a:t> to run system recon</a:t>
            </a:r>
            <a:endParaRPr lang="en-US" sz="2000" b="0" dirty="0"/>
          </a:p>
        </p:txBody>
      </p:sp>
      <p:pic>
        <p:nvPicPr>
          <p:cNvPr id="5122" name="Picture 2">
            <a:extLst>
              <a:ext uri="{FF2B5EF4-FFF2-40B4-BE49-F238E27FC236}">
                <a16:creationId xmlns:a16="http://schemas.microsoft.com/office/drawing/2014/main" id="{90FB6E43-4B31-348F-C205-270881DC4A5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21287" y="1960028"/>
            <a:ext cx="5223013" cy="2937944"/>
          </a:xfrm>
          <a:prstGeom prst="rect">
            <a:avLst/>
          </a:prstGeom>
          <a:noFill/>
          <a:extLst>
            <a:ext uri="{909E8E84-426E-40DD-AFC4-6F175D3DCCD1}">
              <a14:hiddenFill xmlns:a14="http://schemas.microsoft.com/office/drawing/2010/main">
                <a:solidFill>
                  <a:srgbClr val="FFFFFF"/>
                </a:solidFill>
              </a14:hiddenFill>
            </a:ext>
          </a:extLst>
        </p:spPr>
      </p:pic>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A445E045-9C64-45C6-8ED6-D943C2D47E76}"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6</a:t>
            </a:fld>
            <a:endParaRPr lang="en-US"/>
          </a:p>
        </p:txBody>
      </p:sp>
      <p:sp>
        <p:nvSpPr>
          <p:cNvPr id="2" name="TextBox 1">
            <a:extLst>
              <a:ext uri="{FF2B5EF4-FFF2-40B4-BE49-F238E27FC236}">
                <a16:creationId xmlns:a16="http://schemas.microsoft.com/office/drawing/2014/main" id="{B6ECEFBB-96B9-29D3-3C95-66F521D8DDD8}"/>
              </a:ext>
            </a:extLst>
          </p:cNvPr>
          <p:cNvSpPr txBox="1"/>
          <p:nvPr/>
        </p:nvSpPr>
        <p:spPr>
          <a:xfrm>
            <a:off x="6233090" y="5082091"/>
            <a:ext cx="5211657" cy="923330"/>
          </a:xfrm>
          <a:prstGeom prst="rect">
            <a:avLst/>
          </a:prstGeom>
          <a:noFill/>
        </p:spPr>
        <p:txBody>
          <a:bodyPr wrap="square" rtlCol="0">
            <a:spAutoFit/>
          </a:bodyPr>
          <a:lstStyle/>
          <a:p>
            <a:r>
              <a:rPr lang="en-GB" dirty="0" err="1"/>
              <a:t>Jamf</a:t>
            </a:r>
            <a:r>
              <a:rPr lang="en-GB" dirty="0"/>
              <a:t> (2023), </a:t>
            </a:r>
            <a:r>
              <a:rPr lang="en-GB" b="0" i="1" dirty="0">
                <a:solidFill>
                  <a:srgbClr val="222222"/>
                </a:solidFill>
                <a:effectLst/>
              </a:rPr>
              <a:t>BlueNoroff APT group targets macOS with ‘</a:t>
            </a:r>
            <a:r>
              <a:rPr lang="en-GB" b="0" i="1" dirty="0" err="1">
                <a:solidFill>
                  <a:srgbClr val="222222"/>
                </a:solidFill>
                <a:effectLst/>
              </a:rPr>
              <a:t>RustBucket</a:t>
            </a:r>
            <a:r>
              <a:rPr lang="en-GB" b="0" i="1" dirty="0">
                <a:solidFill>
                  <a:srgbClr val="222222"/>
                </a:solidFill>
                <a:effectLst/>
              </a:rPr>
              <a:t>’ Malware</a:t>
            </a:r>
          </a:p>
          <a:p>
            <a:endParaRPr lang="en-GB" i="1" dirty="0"/>
          </a:p>
        </p:txBody>
      </p:sp>
      <p:pic>
        <p:nvPicPr>
          <p:cNvPr id="5" name="Picture 4">
            <a:extLst>
              <a:ext uri="{FF2B5EF4-FFF2-40B4-BE49-F238E27FC236}">
                <a16:creationId xmlns:a16="http://schemas.microsoft.com/office/drawing/2014/main" id="{50A7D6CB-185F-33FE-B8B5-A75AED64FCF8}"/>
              </a:ext>
            </a:extLst>
          </p:cNvPr>
          <p:cNvPicPr>
            <a:picLocks noChangeAspect="1"/>
          </p:cNvPicPr>
          <p:nvPr/>
        </p:nvPicPr>
        <p:blipFill>
          <a:blip r:embed="rId4"/>
          <a:stretch>
            <a:fillRect/>
          </a:stretch>
        </p:blipFill>
        <p:spPr>
          <a:xfrm>
            <a:off x="6321288" y="908116"/>
            <a:ext cx="5210120" cy="794346"/>
          </a:xfrm>
          <a:prstGeom prst="rect">
            <a:avLst/>
          </a:prstGeom>
        </p:spPr>
      </p:pic>
    </p:spTree>
    <p:extLst>
      <p:ext uri="{BB962C8B-B14F-4D97-AF65-F5344CB8AC3E}">
        <p14:creationId xmlns:p14="http://schemas.microsoft.com/office/powerpoint/2010/main" val="1187060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575531" y="340242"/>
            <a:ext cx="4787709" cy="746051"/>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RUSTBUCKET</a:t>
            </a:r>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82E37768-9535-4683-8C68-F15C6C22E544}"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7</a:t>
            </a:fld>
            <a:endParaRPr lang="en-US"/>
          </a:p>
        </p:txBody>
      </p:sp>
      <p:pic>
        <p:nvPicPr>
          <p:cNvPr id="6146" name="Picture 2">
            <a:extLst>
              <a:ext uri="{FF2B5EF4-FFF2-40B4-BE49-F238E27FC236}">
                <a16:creationId xmlns:a16="http://schemas.microsoft.com/office/drawing/2014/main" id="{F97301EF-02C7-6FFF-58C5-6138572BA8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0" y="1219200"/>
            <a:ext cx="7620000" cy="4419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12BA79D-AEE9-43A7-FB85-6752446FBEA7}"/>
              </a:ext>
            </a:extLst>
          </p:cNvPr>
          <p:cNvSpPr txBox="1"/>
          <p:nvPr/>
        </p:nvSpPr>
        <p:spPr>
          <a:xfrm>
            <a:off x="2215117" y="5638800"/>
            <a:ext cx="7761766" cy="646331"/>
          </a:xfrm>
          <a:prstGeom prst="rect">
            <a:avLst/>
          </a:prstGeom>
          <a:noFill/>
        </p:spPr>
        <p:txBody>
          <a:bodyPr wrap="square" rtlCol="0">
            <a:spAutoFit/>
          </a:bodyPr>
          <a:lstStyle/>
          <a:p>
            <a:r>
              <a:rPr lang="en-GB" dirty="0" err="1"/>
              <a:t>Jamf</a:t>
            </a:r>
            <a:r>
              <a:rPr lang="en-GB" dirty="0"/>
              <a:t> (2023), </a:t>
            </a:r>
            <a:r>
              <a:rPr lang="en-GB" b="0" i="1" dirty="0">
                <a:solidFill>
                  <a:srgbClr val="222222"/>
                </a:solidFill>
                <a:effectLst/>
              </a:rPr>
              <a:t>BlueNoroff APT group targets macOS with ‘</a:t>
            </a:r>
            <a:r>
              <a:rPr lang="en-GB" b="0" i="1" dirty="0" err="1">
                <a:solidFill>
                  <a:srgbClr val="222222"/>
                </a:solidFill>
                <a:effectLst/>
              </a:rPr>
              <a:t>RustBucket</a:t>
            </a:r>
            <a:r>
              <a:rPr lang="en-GB" b="0" i="1" dirty="0">
                <a:solidFill>
                  <a:srgbClr val="222222"/>
                </a:solidFill>
                <a:effectLst/>
              </a:rPr>
              <a:t>’ Malware</a:t>
            </a:r>
          </a:p>
          <a:p>
            <a:endParaRPr lang="en-GB" i="1" dirty="0"/>
          </a:p>
        </p:txBody>
      </p:sp>
    </p:spTree>
    <p:extLst>
      <p:ext uri="{BB962C8B-B14F-4D97-AF65-F5344CB8AC3E}">
        <p14:creationId xmlns:p14="http://schemas.microsoft.com/office/powerpoint/2010/main" val="2011061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1" y="387995"/>
            <a:ext cx="4787709" cy="794346"/>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RUSTBUCKET</a:t>
            </a:r>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204E3B71-D1B4-418B-9B4E-8DDBF14CBAB7}"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8</a:t>
            </a:fld>
            <a:endParaRPr lang="en-US"/>
          </a:p>
        </p:txBody>
      </p:sp>
      <p:sp>
        <p:nvSpPr>
          <p:cNvPr id="3" name="TextBox 2">
            <a:extLst>
              <a:ext uri="{FF2B5EF4-FFF2-40B4-BE49-F238E27FC236}">
                <a16:creationId xmlns:a16="http://schemas.microsoft.com/office/drawing/2014/main" id="{41A88011-1876-6BF7-17BC-30B8BCC818CF}"/>
              </a:ext>
            </a:extLst>
          </p:cNvPr>
          <p:cNvSpPr txBox="1"/>
          <p:nvPr/>
        </p:nvSpPr>
        <p:spPr>
          <a:xfrm>
            <a:off x="2599575" y="6077501"/>
            <a:ext cx="6742651" cy="646331"/>
          </a:xfrm>
          <a:prstGeom prst="rect">
            <a:avLst/>
          </a:prstGeom>
          <a:noFill/>
        </p:spPr>
        <p:txBody>
          <a:bodyPr wrap="square" rtlCol="0">
            <a:spAutoFit/>
          </a:bodyPr>
          <a:lstStyle/>
          <a:p>
            <a:r>
              <a:rPr lang="en-GB" dirty="0"/>
              <a:t>Elastic (2023), </a:t>
            </a:r>
            <a:r>
              <a:rPr lang="en-GB" i="1" dirty="0">
                <a:effectLst/>
              </a:rPr>
              <a:t>DPRK Strike Using a New Variant of RUSTBUCKET</a:t>
            </a:r>
            <a:endParaRPr lang="en-GB" i="1" dirty="0">
              <a:solidFill>
                <a:srgbClr val="222222"/>
              </a:solidFill>
              <a:effectLst/>
            </a:endParaRPr>
          </a:p>
          <a:p>
            <a:endParaRPr lang="en-GB" i="1" dirty="0"/>
          </a:p>
        </p:txBody>
      </p:sp>
      <p:pic>
        <p:nvPicPr>
          <p:cNvPr id="9218" name="Picture 2" descr="REF9135 Diamond Model">
            <a:extLst>
              <a:ext uri="{FF2B5EF4-FFF2-40B4-BE49-F238E27FC236}">
                <a16:creationId xmlns:a16="http://schemas.microsoft.com/office/drawing/2014/main" id="{0BE5605A-3F0F-019A-821B-F5B1A37910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4905" y="1329781"/>
            <a:ext cx="7631993" cy="4600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3822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3" name="Title 1">
            <a:extLst>
              <a:ext uri="{FF2B5EF4-FFF2-40B4-BE49-F238E27FC236}">
                <a16:creationId xmlns:a16="http://schemas.microsoft.com/office/drawing/2014/main" id="{20FD2CF0-26F8-4AFC-AF86-A70CEE15E4F4}"/>
              </a:ext>
            </a:extLst>
          </p:cNvPr>
          <p:cNvSpPr>
            <a:spLocks noGrp="1"/>
          </p:cNvSpPr>
          <p:nvPr>
            <p:ph type="title"/>
          </p:nvPr>
        </p:nvSpPr>
        <p:spPr>
          <a:xfrm>
            <a:off x="660591" y="387995"/>
            <a:ext cx="4787709" cy="794346"/>
          </a:xfrm>
        </p:spPr>
        <p:txBody>
          <a:bodyPr vert="horz" lIns="91440" tIns="45720" rIns="91440" bIns="45720" rtlCol="0" anchor="b">
            <a:normAutofit/>
          </a:bodyPr>
          <a:lstStyle/>
          <a:p>
            <a:r>
              <a:rPr lang="en-US" kern="1200" cap="all" spc="300" baseline="0" dirty="0">
                <a:highlight>
                  <a:srgbClr val="000000"/>
                </a:highlight>
                <a:latin typeface="+mj-lt"/>
                <a:ea typeface="+mj-ea"/>
                <a:cs typeface="+mj-cs"/>
              </a:rPr>
              <a:t>KANDYKORN</a:t>
            </a:r>
          </a:p>
        </p:txBody>
      </p:sp>
      <p:sp>
        <p:nvSpPr>
          <p:cNvPr id="7" name="Footer Placeholder 6">
            <a:extLst>
              <a:ext uri="{FF2B5EF4-FFF2-40B4-BE49-F238E27FC236}">
                <a16:creationId xmlns:a16="http://schemas.microsoft.com/office/drawing/2014/main" id="{BEEE461A-D02B-CF9E-442E-BBC2F9F484B2}"/>
              </a:ext>
            </a:extLst>
          </p:cNvPr>
          <p:cNvSpPr txBox="1">
            <a:spLocks/>
          </p:cNvSpPr>
          <p:nvPr/>
        </p:nvSpPr>
        <p:spPr>
          <a:xfrm>
            <a:off x="660591" y="1503521"/>
            <a:ext cx="6261204" cy="4507837"/>
          </a:xfrm>
        </p:spPr>
        <p:txBody>
          <a:bodyPr vert="horz" lIns="91440" tIns="45720" rIns="91440" bIns="45720" rtlCol="0">
            <a:noAutofit/>
          </a:bodyPr>
          <a:lstStyle>
            <a:defPPr>
              <a:defRPr lang="en-US"/>
            </a:defPPr>
            <a:lvl1pPr marL="0" algn="r" defTabSz="914400" rtl="0" eaLnBrk="1" latinLnBrk="0" hangingPunct="1">
              <a:defRPr sz="900" b="1" kern="1200" spc="10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lang="en-GB" altLang="ko-KR" sz="2000" b="0" dirty="0"/>
              <a:t>Blockchain Engineers targeted via Discord</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2000" b="0" i="0" u="none" strike="noStrike" cap="none" normalizeH="0" baseline="0" dirty="0">
                <a:ln>
                  <a:noFill/>
                </a:ln>
                <a:effectLst/>
              </a:rPr>
              <a:t>Stage 0 (Initial Compromise) - Watcher.py</a:t>
            </a:r>
            <a:endParaRPr lang="en-US" altLang="en-US" sz="20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2000" b="0" i="0" u="none" strike="noStrike" cap="none" normalizeH="0" baseline="0" dirty="0">
                <a:ln>
                  <a:noFill/>
                </a:ln>
                <a:effectLst/>
              </a:rPr>
              <a:t>Stage 1 (Dropper) - testSpeed.py and </a:t>
            </a:r>
            <a:r>
              <a:rPr kumimoji="0" lang="en-US" altLang="en-US" sz="2000" b="0" i="0" u="none" strike="noStrike" cap="none" normalizeH="0" baseline="0" dirty="0" err="1">
                <a:ln>
                  <a:noFill/>
                </a:ln>
                <a:effectLst/>
              </a:rPr>
              <a:t>FinderTools</a:t>
            </a:r>
            <a:endParaRPr lang="en-US" altLang="en-US" sz="2000" b="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2000" b="0" i="0" u="none" strike="noStrike" cap="none" normalizeH="0" baseline="0" dirty="0">
                <a:ln>
                  <a:noFill/>
                </a:ln>
                <a:effectLst/>
              </a:rPr>
              <a:t>Stage 2 (Payload) - .</a:t>
            </a:r>
            <a:r>
              <a:rPr kumimoji="0" lang="en-US" altLang="en-US" sz="2000" b="0" i="0" u="none" strike="noStrike" cap="none" normalizeH="0" baseline="0" dirty="0" err="1">
                <a:ln>
                  <a:noFill/>
                </a:ln>
                <a:effectLst/>
              </a:rPr>
              <a:t>sld</a:t>
            </a:r>
            <a:r>
              <a:rPr kumimoji="0" lang="en-US" altLang="en-US" sz="2000" b="0" i="0" u="none" strike="noStrike" cap="none" normalizeH="0" baseline="0" dirty="0">
                <a:ln>
                  <a:noFill/>
                </a:ln>
                <a:effectLst/>
              </a:rPr>
              <a:t> and .log - SUGARLOADER</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2000" b="0" i="0" u="none" strike="noStrike" cap="none" normalizeH="0" baseline="0" dirty="0">
                <a:ln>
                  <a:noFill/>
                </a:ln>
                <a:effectLst/>
              </a:rPr>
              <a:t>Stage 3 (Loader)- Discord (fake) – HLOADER</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r>
              <a:rPr kumimoji="0" lang="en-US" altLang="en-US" sz="2000" b="0" i="0" u="none" strike="noStrike" cap="none" normalizeH="0" baseline="0" dirty="0">
                <a:ln>
                  <a:noFill/>
                </a:ln>
                <a:effectLst/>
              </a:rPr>
              <a:t>Stage 4 (Payload) - KANDYKORN</a:t>
            </a:r>
          </a:p>
          <a:p>
            <a:pPr marL="228600" indent="-228600" algn="l">
              <a:lnSpc>
                <a:spcPct val="120000"/>
              </a:lnSpc>
              <a:spcBef>
                <a:spcPts val="1000"/>
              </a:spcBef>
              <a:spcAft>
                <a:spcPts val="600"/>
              </a:spcAft>
              <a:buClr>
                <a:schemeClr val="tx1"/>
              </a:buClr>
              <a:buSzPct val="75000"/>
              <a:buFont typeface="Arial" panose="020B0604020202020204" pitchFamily="34" charset="0"/>
              <a:buChar char="•"/>
            </a:pPr>
            <a:endParaRPr lang="en-GB" altLang="ko-KR" sz="200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endParaRPr lang="en-US" sz="2000" dirty="0"/>
          </a:p>
          <a:p>
            <a:pPr marL="228600" indent="-228600" algn="l">
              <a:lnSpc>
                <a:spcPct val="120000"/>
              </a:lnSpc>
              <a:spcBef>
                <a:spcPts val="1000"/>
              </a:spcBef>
              <a:spcAft>
                <a:spcPts val="600"/>
              </a:spcAft>
              <a:buClr>
                <a:schemeClr val="tx1"/>
              </a:buClr>
              <a:buSzPct val="75000"/>
              <a:buFont typeface="Arial" panose="020B0604020202020204" pitchFamily="34" charset="0"/>
              <a:buChar char="•"/>
            </a:pPr>
            <a:endParaRPr lang="en-US" sz="2000" b="0" dirty="0"/>
          </a:p>
        </p:txBody>
      </p:sp>
      <p:sp>
        <p:nvSpPr>
          <p:cNvPr id="4107" name="Date Placeholder 5">
            <a:extLst>
              <a:ext uri="{FF2B5EF4-FFF2-40B4-BE49-F238E27FC236}">
                <a16:creationId xmlns:a16="http://schemas.microsoft.com/office/drawing/2014/main" id="{275F7D11-D84E-4242-A8CC-4DC7D8B19537}"/>
              </a:ext>
            </a:extLst>
          </p:cNvPr>
          <p:cNvSpPr>
            <a:spLocks noGrp="1"/>
          </p:cNvSpPr>
          <p:nvPr>
            <p:ph type="dt" sz="half" idx="10"/>
          </p:nvPr>
        </p:nvSpPr>
        <p:spPr>
          <a:xfrm>
            <a:off x="660591" y="6332538"/>
            <a:ext cx="2998272" cy="365125"/>
          </a:xfrm>
        </p:spPr>
        <p:txBody>
          <a:bodyPr vert="horz" lIns="91440" tIns="45720" rIns="91440" bIns="45720" rtlCol="0" anchor="ctr">
            <a:normAutofit/>
          </a:bodyPr>
          <a:lstStyle/>
          <a:p>
            <a:pPr>
              <a:spcAft>
                <a:spcPts val="600"/>
              </a:spcAft>
            </a:pPr>
            <a:fld id="{FEA42569-D3B1-490A-B1E1-6DD9CC125AF5}" type="datetime1">
              <a:rPr lang="en-GB" smtClean="0"/>
              <a:t>20/12/2023</a:t>
            </a:fld>
            <a:endParaRPr lang="en-US" dirty="0"/>
          </a:p>
        </p:txBody>
      </p:sp>
      <p:sp>
        <p:nvSpPr>
          <p:cNvPr id="4116" name="Footer Placeholder 6">
            <a:extLst>
              <a:ext uri="{FF2B5EF4-FFF2-40B4-BE49-F238E27FC236}">
                <a16:creationId xmlns:a16="http://schemas.microsoft.com/office/drawing/2014/main" id="{7621BFC8-D5CA-438B-AED9-B002D9D61897}"/>
              </a:ext>
            </a:extLst>
          </p:cNvPr>
          <p:cNvSpPr>
            <a:spLocks noGrp="1"/>
          </p:cNvSpPr>
          <p:nvPr>
            <p:ph type="ftr" sz="quarter" idx="11"/>
          </p:nvPr>
        </p:nvSpPr>
        <p:spPr>
          <a:xfrm>
            <a:off x="8034169" y="6332538"/>
            <a:ext cx="3505459" cy="365125"/>
          </a:xfrm>
        </p:spPr>
        <p:txBody>
          <a:bodyPr vert="horz" lIns="91440" tIns="45720" rIns="91440" bIns="45720" rtlCol="0" anchor="ctr">
            <a:normAutofit/>
          </a:bodyPr>
          <a:lstStyle/>
          <a:p>
            <a:pPr>
              <a:spcAft>
                <a:spcPts val="600"/>
              </a:spcAft>
            </a:pPr>
            <a:r>
              <a:rPr lang="ko-KR" altLang="en-US" b="1" kern="1200" spc="100" baseline="0">
                <a:solidFill>
                  <a:schemeClr val="tx1"/>
                </a:solidFill>
                <a:latin typeface="+mn-lt"/>
                <a:ea typeface="+mn-ea"/>
                <a:cs typeface="+mn-cs"/>
              </a:rPr>
              <a:t>라자루스 조직</a:t>
            </a:r>
            <a:r>
              <a:rPr lang="en-US" altLang="ko-KR" b="1" kern="1200" spc="100" baseline="0">
                <a:solidFill>
                  <a:schemeClr val="tx1"/>
                </a:solidFill>
                <a:latin typeface="+mn-lt"/>
                <a:ea typeface="+mn-ea"/>
                <a:cs typeface="+mn-cs"/>
              </a:rPr>
              <a:t> | </a:t>
            </a:r>
            <a:r>
              <a:rPr lang="en-US" b="1" kern="1200" spc="100" baseline="0">
                <a:solidFill>
                  <a:schemeClr val="tx1"/>
                </a:solidFill>
                <a:latin typeface="+mn-lt"/>
                <a:ea typeface="+mn-ea"/>
                <a:cs typeface="+mn-cs"/>
              </a:rPr>
              <a:t>Lazarus Group</a:t>
            </a:r>
          </a:p>
        </p:txBody>
      </p:sp>
      <p:sp>
        <p:nvSpPr>
          <p:cNvPr id="4111" name="Slide Number Placeholder 8">
            <a:extLst>
              <a:ext uri="{FF2B5EF4-FFF2-40B4-BE49-F238E27FC236}">
                <a16:creationId xmlns:a16="http://schemas.microsoft.com/office/drawing/2014/main" id="{335AD9EB-1BBC-4CF8-8FAE-1E89D7A57B5F}"/>
              </a:ext>
            </a:extLst>
          </p:cNvPr>
          <p:cNvSpPr>
            <a:spLocks noGrp="1"/>
          </p:cNvSpPr>
          <p:nvPr>
            <p:ph type="sldNum" sz="quarter" idx="12"/>
          </p:nvPr>
        </p:nvSpPr>
        <p:spPr>
          <a:xfrm>
            <a:off x="11444747" y="6332538"/>
            <a:ext cx="539808" cy="365125"/>
          </a:xfrm>
        </p:spPr>
        <p:txBody>
          <a:bodyPr vert="horz" lIns="91440" tIns="45720" rIns="91440" bIns="45720" rtlCol="0" anchor="ctr">
            <a:normAutofit/>
          </a:bodyPr>
          <a:lstStyle/>
          <a:p>
            <a:pPr>
              <a:spcAft>
                <a:spcPts val="600"/>
              </a:spcAft>
            </a:pPr>
            <a:fld id="{45C5C030-0550-4584-9C82-E35DF7DBC581}" type="slidenum">
              <a:rPr lang="en-US" smtClean="0"/>
              <a:pPr>
                <a:spcAft>
                  <a:spcPts val="600"/>
                </a:spcAft>
              </a:pPr>
              <a:t>9</a:t>
            </a:fld>
            <a:endParaRPr lang="en-US"/>
          </a:p>
        </p:txBody>
      </p:sp>
      <p:sp>
        <p:nvSpPr>
          <p:cNvPr id="2" name="TextBox 1">
            <a:extLst>
              <a:ext uri="{FF2B5EF4-FFF2-40B4-BE49-F238E27FC236}">
                <a16:creationId xmlns:a16="http://schemas.microsoft.com/office/drawing/2014/main" id="{B6ECEFBB-96B9-29D3-3C95-66F521D8DDD8}"/>
              </a:ext>
            </a:extLst>
          </p:cNvPr>
          <p:cNvSpPr txBox="1"/>
          <p:nvPr/>
        </p:nvSpPr>
        <p:spPr>
          <a:xfrm>
            <a:off x="7602279" y="5082091"/>
            <a:ext cx="3842468" cy="646331"/>
          </a:xfrm>
          <a:prstGeom prst="rect">
            <a:avLst/>
          </a:prstGeom>
          <a:noFill/>
        </p:spPr>
        <p:txBody>
          <a:bodyPr wrap="square" rtlCol="0">
            <a:spAutoFit/>
          </a:bodyPr>
          <a:lstStyle/>
          <a:p>
            <a:r>
              <a:rPr lang="en-GB" dirty="0"/>
              <a:t>Bleeping Computer (2023), </a:t>
            </a:r>
            <a:r>
              <a:rPr lang="en-GB" b="0" i="1" dirty="0">
                <a:solidFill>
                  <a:srgbClr val="222222"/>
                </a:solidFill>
                <a:effectLst/>
              </a:rPr>
              <a:t>Source</a:t>
            </a:r>
          </a:p>
          <a:p>
            <a:endParaRPr lang="en-GB" i="1" dirty="0"/>
          </a:p>
        </p:txBody>
      </p:sp>
      <p:pic>
        <p:nvPicPr>
          <p:cNvPr id="1026" name="Picture 2" descr="CandyCorn">
            <a:extLst>
              <a:ext uri="{FF2B5EF4-FFF2-40B4-BE49-F238E27FC236}">
                <a16:creationId xmlns:a16="http://schemas.microsoft.com/office/drawing/2014/main" id="{ABE7FF64-E9E5-21DC-08B4-3E3C571696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1795" y="1982371"/>
            <a:ext cx="4451054" cy="2495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604909"/>
      </p:ext>
    </p:extLst>
  </p:cSld>
  <p:clrMapOvr>
    <a:masterClrMapping/>
  </p:clrMapOvr>
</p:sld>
</file>

<file path=ppt/theme/theme1.xml><?xml version="1.0" encoding="utf-8"?>
<a:theme xmlns:a="http://schemas.openxmlformats.org/drawingml/2006/main" name="CitationVTI">
  <a:themeElements>
    <a:clrScheme name="AnalogousFromRegularSeed_2SEEDS">
      <a:dk1>
        <a:srgbClr val="000000"/>
      </a:dk1>
      <a:lt1>
        <a:srgbClr val="FFFFFF"/>
      </a:lt1>
      <a:dk2>
        <a:srgbClr val="31201C"/>
      </a:dk2>
      <a:lt2>
        <a:srgbClr val="F0F1F3"/>
      </a:lt2>
      <a:accent1>
        <a:srgbClr val="B58137"/>
      </a:accent1>
      <a:accent2>
        <a:srgbClr val="C75E49"/>
      </a:accent2>
      <a:accent3>
        <a:srgbClr val="A5A53C"/>
      </a:accent3>
      <a:accent4>
        <a:srgbClr val="37A1B5"/>
      </a:accent4>
      <a:accent5>
        <a:srgbClr val="497EC7"/>
      </a:accent5>
      <a:accent6>
        <a:srgbClr val="4344BA"/>
      </a:accent6>
      <a:hlink>
        <a:srgbClr val="3F74BF"/>
      </a:hlink>
      <a:folHlink>
        <a:srgbClr val="7F7F7F"/>
      </a:folHlink>
    </a:clrScheme>
    <a:fontScheme name="Grandview">
      <a:majorFont>
        <a:latin typeface="Grandview"/>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ationVTI" id="{4899D957-8B31-4AB5-A19D-CB0353FFB667}" vid="{430294D6-2412-4BD3-B567-F0976EA4931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915</TotalTime>
  <Words>3289</Words>
  <Application>Microsoft Office PowerPoint</Application>
  <PresentationFormat>Widescreen</PresentationFormat>
  <Paragraphs>209</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Grandview</vt:lpstr>
      <vt:lpstr>Grandview Display</vt:lpstr>
      <vt:lpstr>Public Sans Web</vt:lpstr>
      <vt:lpstr>ReithSans</vt:lpstr>
      <vt:lpstr>Source Sans Pro</vt:lpstr>
      <vt:lpstr>ui-sans-serif</vt:lpstr>
      <vt:lpstr>CitationVTI</vt:lpstr>
      <vt:lpstr> 라자루스 조직 | Lazarus Group: From DPRK to DIGITAL ASSETS</vt:lpstr>
      <vt:lpstr>Context</vt:lpstr>
      <vt:lpstr>DPRK CYBER PROGRAMME STRUCTURE</vt:lpstr>
      <vt:lpstr>Key FINTECH Incidents Timeline:  BackGround</vt:lpstr>
      <vt:lpstr>Key FINTECH Incidents Timeline:  RECENT INCIDENTS</vt:lpstr>
      <vt:lpstr>RUSTBUCKET</vt:lpstr>
      <vt:lpstr>RUSTBUCKET</vt:lpstr>
      <vt:lpstr>RUSTBUCKET</vt:lpstr>
      <vt:lpstr>KANDYKORN</vt:lpstr>
      <vt:lpstr>KANDYKORN</vt:lpstr>
      <vt:lpstr>KANDYKORN</vt:lpstr>
      <vt:lpstr>MAC Malware Mix &amp; MATCH</vt:lpstr>
      <vt:lpstr> 감사합니다 | THANK YOU</vt:lpstr>
      <vt:lpstr>References: Reports</vt:lpstr>
      <vt:lpstr>References: Articles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DPRK APTs &amp; Cryptocurrency</dc:title>
  <dc:creator>Han O'Connor</dc:creator>
  <cp:lastModifiedBy>Han O'Connor</cp:lastModifiedBy>
  <cp:revision>162</cp:revision>
  <dcterms:created xsi:type="dcterms:W3CDTF">2023-12-19T14:09:38Z</dcterms:created>
  <dcterms:modified xsi:type="dcterms:W3CDTF">2023-12-20T14:52:24Z</dcterms:modified>
</cp:coreProperties>
</file>

<file path=docProps/thumbnail.jpeg>
</file>